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95" r:id="rId4"/>
    <p:sldId id="299" r:id="rId5"/>
    <p:sldId id="296" r:id="rId6"/>
    <p:sldId id="308" r:id="rId7"/>
    <p:sldId id="300" r:id="rId8"/>
    <p:sldId id="302" r:id="rId9"/>
    <p:sldId id="303" r:id="rId10"/>
    <p:sldId id="304" r:id="rId11"/>
    <p:sldId id="305" r:id="rId12"/>
    <p:sldId id="292" r:id="rId13"/>
    <p:sldId id="306" r:id="rId14"/>
    <p:sldId id="309" r:id="rId15"/>
    <p:sldId id="311" r:id="rId16"/>
    <p:sldId id="323" r:id="rId17"/>
    <p:sldId id="310" r:id="rId18"/>
    <p:sldId id="312" r:id="rId19"/>
    <p:sldId id="313" r:id="rId20"/>
    <p:sldId id="314" r:id="rId21"/>
    <p:sldId id="315" r:id="rId22"/>
    <p:sldId id="316" r:id="rId23"/>
    <p:sldId id="317" r:id="rId24"/>
    <p:sldId id="321" r:id="rId25"/>
    <p:sldId id="322" r:id="rId26"/>
    <p:sldId id="320" r:id="rId27"/>
    <p:sldId id="318" r:id="rId28"/>
    <p:sldId id="319"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presentation MLR" id="{FD461B21-EBF3-1F46-8ACB-0505327B2BE9}">
          <p14:sldIdLst>
            <p14:sldId id="256"/>
            <p14:sldId id="257"/>
            <p14:sldId id="295"/>
            <p14:sldId id="299"/>
            <p14:sldId id="296"/>
            <p14:sldId id="308"/>
            <p14:sldId id="300"/>
            <p14:sldId id="302"/>
            <p14:sldId id="303"/>
            <p14:sldId id="304"/>
            <p14:sldId id="305"/>
            <p14:sldId id="292"/>
            <p14:sldId id="306"/>
            <p14:sldId id="309"/>
          </p14:sldIdLst>
        </p14:section>
        <p14:section name="Exempelsidor för MLR" id="{3A7A75FC-B56C-BE40-B0AF-72F7569ECD9E}">
          <p14:sldIdLst>
            <p14:sldId id="311"/>
            <p14:sldId id="323"/>
            <p14:sldId id="310"/>
            <p14:sldId id="312"/>
            <p14:sldId id="313"/>
            <p14:sldId id="314"/>
            <p14:sldId id="315"/>
            <p14:sldId id="316"/>
            <p14:sldId id="317"/>
            <p14:sldId id="321"/>
            <p14:sldId id="322"/>
            <p14:sldId id="320"/>
            <p14:sldId id="318"/>
            <p14:sldId id="319"/>
          </p14:sldIdLst>
        </p14:section>
      </p14:sectionLst>
    </p:ext>
    <p:ext uri="{EFAFB233-063F-42B5-8137-9DF3F51BA10A}">
      <p15:sldGuideLst xmlns:p15="http://schemas.microsoft.com/office/powerpoint/2012/main">
        <p15:guide id="1" orient="horz" pos="1389"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79077"/>
  </p:normalViewPr>
  <p:slideViewPr>
    <p:cSldViewPr snapToGrid="0" snapToObjects="1" showGuides="1">
      <p:cViewPr varScale="1">
        <p:scale>
          <a:sx n="83" d="100"/>
          <a:sy n="83" d="100"/>
        </p:scale>
        <p:origin x="1400" y="192"/>
      </p:cViewPr>
      <p:guideLst>
        <p:guide orient="horz" pos="138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Stapeldiagram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cat>
            <c:strRef>
              <c:f>Blad1!$A$2:$A$5</c:f>
              <c:strCache>
                <c:ptCount val="4"/>
                <c:pt idx="0">
                  <c:v>Kategori 1</c:v>
                </c:pt>
                <c:pt idx="1">
                  <c:v>Kategori 2</c:v>
                </c:pt>
                <c:pt idx="2">
                  <c:v>Kategori 3</c:v>
                </c:pt>
                <c:pt idx="3">
                  <c:v>Kategori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48A-9F41-85AD-2DA4AD134657}"/>
            </c:ext>
          </c:extLst>
        </c:ser>
        <c:ser>
          <c:idx val="1"/>
          <c:order val="1"/>
          <c:tx>
            <c:strRef>
              <c:f>Blad1!$C$1</c:f>
              <c:strCache>
                <c:ptCount val="1"/>
                <c:pt idx="0">
                  <c:v>Serie 2</c:v>
                </c:pt>
              </c:strCache>
            </c:strRef>
          </c:tx>
          <c:spPr>
            <a:solidFill>
              <a:schemeClr val="accent2"/>
            </a:solidFill>
            <a:ln>
              <a:noFill/>
            </a:ln>
            <a:effectLst/>
          </c:spPr>
          <c:invertIfNegative val="0"/>
          <c:cat>
            <c:strRef>
              <c:f>Blad1!$A$2:$A$5</c:f>
              <c:strCache>
                <c:ptCount val="4"/>
                <c:pt idx="0">
                  <c:v>Kategori 1</c:v>
                </c:pt>
                <c:pt idx="1">
                  <c:v>Kategori 2</c:v>
                </c:pt>
                <c:pt idx="2">
                  <c:v>Kategori 3</c:v>
                </c:pt>
                <c:pt idx="3">
                  <c:v>Kategori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48A-9F41-85AD-2DA4AD134657}"/>
            </c:ext>
          </c:extLst>
        </c:ser>
        <c:ser>
          <c:idx val="2"/>
          <c:order val="2"/>
          <c:tx>
            <c:strRef>
              <c:f>Blad1!$D$1</c:f>
              <c:strCache>
                <c:ptCount val="1"/>
                <c:pt idx="0">
                  <c:v>Serie 3</c:v>
                </c:pt>
              </c:strCache>
            </c:strRef>
          </c:tx>
          <c:spPr>
            <a:solidFill>
              <a:schemeClr val="accent3"/>
            </a:solidFill>
            <a:ln>
              <a:noFill/>
            </a:ln>
            <a:effectLst/>
          </c:spPr>
          <c:invertIfNegative val="0"/>
          <c:cat>
            <c:strRef>
              <c:f>Blad1!$A$2:$A$5</c:f>
              <c:strCache>
                <c:ptCount val="4"/>
                <c:pt idx="0">
                  <c:v>Kategori 1</c:v>
                </c:pt>
                <c:pt idx="1">
                  <c:v>Kategori 2</c:v>
                </c:pt>
                <c:pt idx="2">
                  <c:v>Kategori 3</c:v>
                </c:pt>
                <c:pt idx="3">
                  <c:v>Kategori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48A-9F41-85AD-2DA4AD134657}"/>
            </c:ext>
          </c:extLst>
        </c:ser>
        <c:ser>
          <c:idx val="3"/>
          <c:order val="3"/>
          <c:tx>
            <c:strRef>
              <c:f>Blad1!$E$1</c:f>
              <c:strCache>
                <c:ptCount val="1"/>
                <c:pt idx="0">
                  <c:v>Serie 4</c:v>
                </c:pt>
              </c:strCache>
            </c:strRef>
          </c:tx>
          <c:spPr>
            <a:solidFill>
              <a:schemeClr val="accent6"/>
            </a:solidFill>
            <a:ln>
              <a:solidFill>
                <a:schemeClr val="accent6"/>
              </a:solidFill>
            </a:ln>
            <a:effectLst/>
          </c:spPr>
          <c:invertIfNegative val="0"/>
          <c:cat>
            <c:strRef>
              <c:f>Blad1!$A$2:$A$5</c:f>
              <c:strCache>
                <c:ptCount val="4"/>
                <c:pt idx="0">
                  <c:v>Kategori 1</c:v>
                </c:pt>
                <c:pt idx="1">
                  <c:v>Kategori 2</c:v>
                </c:pt>
                <c:pt idx="2">
                  <c:v>Kategori 3</c:v>
                </c:pt>
                <c:pt idx="3">
                  <c:v>Kategori 4</c:v>
                </c:pt>
              </c:strCache>
            </c:strRef>
          </c:cat>
          <c:val>
            <c:numRef>
              <c:f>Blad1!$E$2:$E$5</c:f>
              <c:numCache>
                <c:formatCode>General</c:formatCode>
                <c:ptCount val="4"/>
                <c:pt idx="0">
                  <c:v>3</c:v>
                </c:pt>
                <c:pt idx="1">
                  <c:v>3</c:v>
                </c:pt>
                <c:pt idx="2">
                  <c:v>3</c:v>
                </c:pt>
                <c:pt idx="3">
                  <c:v>3</c:v>
                </c:pt>
              </c:numCache>
            </c:numRef>
          </c:val>
          <c:extLst>
            <c:ext xmlns:c16="http://schemas.microsoft.com/office/drawing/2014/chart" uri="{C3380CC4-5D6E-409C-BE32-E72D297353CC}">
              <c16:uniqueId val="{00000004-348A-9F41-85AD-2DA4AD134657}"/>
            </c:ext>
          </c:extLst>
        </c:ser>
        <c:ser>
          <c:idx val="4"/>
          <c:order val="4"/>
          <c:tx>
            <c:strRef>
              <c:f>Blad1!$F$1</c:f>
              <c:strCache>
                <c:ptCount val="1"/>
                <c:pt idx="0">
                  <c:v>Serie 5</c:v>
                </c:pt>
              </c:strCache>
            </c:strRef>
          </c:tx>
          <c:spPr>
            <a:solidFill>
              <a:schemeClr val="accent5"/>
            </a:solidFill>
            <a:ln>
              <a:noFill/>
            </a:ln>
            <a:effectLst/>
          </c:spPr>
          <c:invertIfNegative val="0"/>
          <c:cat>
            <c:strRef>
              <c:f>Blad1!$A$2:$A$5</c:f>
              <c:strCache>
                <c:ptCount val="4"/>
                <c:pt idx="0">
                  <c:v>Kategori 1</c:v>
                </c:pt>
                <c:pt idx="1">
                  <c:v>Kategori 2</c:v>
                </c:pt>
                <c:pt idx="2">
                  <c:v>Kategori 3</c:v>
                </c:pt>
                <c:pt idx="3">
                  <c:v>Kategori 4</c:v>
                </c:pt>
              </c:strCache>
            </c:strRef>
          </c:cat>
          <c:val>
            <c:numRef>
              <c:f>Blad1!$F$2:$F$5</c:f>
              <c:numCache>
                <c:formatCode>General</c:formatCode>
                <c:ptCount val="4"/>
                <c:pt idx="0">
                  <c:v>4</c:v>
                </c:pt>
                <c:pt idx="1">
                  <c:v>4</c:v>
                </c:pt>
                <c:pt idx="2">
                  <c:v>4</c:v>
                </c:pt>
                <c:pt idx="3">
                  <c:v>4</c:v>
                </c:pt>
              </c:numCache>
            </c:numRef>
          </c:val>
          <c:extLst>
            <c:ext xmlns:c16="http://schemas.microsoft.com/office/drawing/2014/chart" uri="{C3380CC4-5D6E-409C-BE32-E72D297353CC}">
              <c16:uniqueId val="{00000005-348A-9F41-85AD-2DA4AD134657}"/>
            </c:ext>
          </c:extLst>
        </c:ser>
        <c:dLbls>
          <c:showLegendKey val="0"/>
          <c:showVal val="0"/>
          <c:showCatName val="0"/>
          <c:showSerName val="0"/>
          <c:showPercent val="0"/>
          <c:showBubbleSize val="0"/>
        </c:dLbls>
        <c:gapWidth val="219"/>
        <c:overlap val="-27"/>
        <c:axId val="1900315632"/>
        <c:axId val="1900317264"/>
      </c:barChart>
      <c:catAx>
        <c:axId val="190031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00317264"/>
        <c:crosses val="autoZero"/>
        <c:auto val="1"/>
        <c:lblAlgn val="ctr"/>
        <c:lblOffset val="100"/>
        <c:noMultiLvlLbl val="0"/>
      </c:catAx>
      <c:valAx>
        <c:axId val="190031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0031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Cirkeldiagram</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54-964D-9876-5A07AFC4C5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54-964D-9876-5A07AFC4C5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54-964D-9876-5A07AFC4C5DB}"/>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02-9CE9-8243-AA2B-42AD6B36A1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554-964D-9876-5A07AFC4C5D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554-964D-9876-5A07AFC4C5DB}"/>
              </c:ext>
            </c:extLst>
          </c:dPt>
          <c:cat>
            <c:strRef>
              <c:f>Blad1!$A$2:$A$7</c:f>
              <c:strCache>
                <c:ptCount val="6"/>
                <c:pt idx="0">
                  <c:v>A</c:v>
                </c:pt>
                <c:pt idx="1">
                  <c:v>B</c:v>
                </c:pt>
                <c:pt idx="2">
                  <c:v>C</c:v>
                </c:pt>
                <c:pt idx="3">
                  <c:v>D</c:v>
                </c:pt>
                <c:pt idx="4">
                  <c:v>E</c:v>
                </c:pt>
                <c:pt idx="5">
                  <c:v>F</c:v>
                </c:pt>
              </c:strCache>
            </c:strRef>
          </c:cat>
          <c:val>
            <c:numRef>
              <c:f>Blad1!$B$2:$B$7</c:f>
              <c:numCache>
                <c:formatCode>General</c:formatCode>
                <c:ptCount val="6"/>
                <c:pt idx="0">
                  <c:v>8.1999999999999993</c:v>
                </c:pt>
                <c:pt idx="1">
                  <c:v>3.2</c:v>
                </c:pt>
                <c:pt idx="2">
                  <c:v>1.4</c:v>
                </c:pt>
                <c:pt idx="3">
                  <c:v>1.2</c:v>
                </c:pt>
                <c:pt idx="4">
                  <c:v>4.0999999999999996</c:v>
                </c:pt>
                <c:pt idx="5">
                  <c:v>2.2000000000000002</c:v>
                </c:pt>
              </c:numCache>
            </c:numRef>
          </c:val>
          <c:extLst>
            <c:ext xmlns:c16="http://schemas.microsoft.com/office/drawing/2014/chart" uri="{C3380CC4-5D6E-409C-BE32-E72D297353CC}">
              <c16:uniqueId val="{00000000-9CE9-8243-AA2B-42AD6B36A12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6F82E-553E-D84B-A389-B88F73BD667C}" type="datetimeFigureOut">
              <a:rPr lang="sv-SE" smtClean="0"/>
              <a:t>2020-08-16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DEC8D-5205-264E-BDEF-A08473439D1F}" type="slidenum">
              <a:rPr lang="sv-SE" smtClean="0"/>
              <a:t>‹#›</a:t>
            </a:fld>
            <a:endParaRPr lang="sv-SE"/>
          </a:p>
        </p:txBody>
      </p:sp>
    </p:spTree>
    <p:extLst>
      <p:ext uri="{BB962C8B-B14F-4D97-AF65-F5344CB8AC3E}">
        <p14:creationId xmlns:p14="http://schemas.microsoft.com/office/powerpoint/2010/main" val="204115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Inledningssida</a:t>
            </a:r>
          </a:p>
        </p:txBody>
      </p:sp>
      <p:sp>
        <p:nvSpPr>
          <p:cNvPr id="4" name="Platshållare för bildnummer 3"/>
          <p:cNvSpPr>
            <a:spLocks noGrp="1"/>
          </p:cNvSpPr>
          <p:nvPr>
            <p:ph type="sldNum" sz="quarter" idx="5"/>
          </p:nvPr>
        </p:nvSpPr>
        <p:spPr/>
        <p:txBody>
          <a:bodyPr/>
          <a:lstStyle/>
          <a:p>
            <a:fld id="{CA5DEC8D-5205-264E-BDEF-A08473439D1F}" type="slidenum">
              <a:rPr lang="sv-SE" smtClean="0"/>
              <a:t>1</a:t>
            </a:fld>
            <a:endParaRPr lang="sv-SE"/>
          </a:p>
        </p:txBody>
      </p:sp>
    </p:spTree>
    <p:extLst>
      <p:ext uri="{BB962C8B-B14F-4D97-AF65-F5344CB8AC3E}">
        <p14:creationId xmlns:p14="http://schemas.microsoft.com/office/powerpoint/2010/main" val="267597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MalmöLundregionen</a:t>
            </a:r>
            <a:r>
              <a:rPr lang="sv-SE" dirty="0"/>
              <a:t> är den del av Skåne som det byggs flest bostäder i. Pendlingen mellan kommunerna i MLR ökar hela tiden, och de korta avstånden i regionen är en stor fördel. Detta gör att kommunerna flätas samman och samarbeten kring infrastruktur och pendlingsmöjligheter blir allt viktigare. </a:t>
            </a:r>
            <a:r>
              <a:rPr lang="sv-SE" dirty="0" err="1"/>
              <a:t>Pågatpågens</a:t>
            </a:r>
            <a:r>
              <a:rPr lang="sv-SE" dirty="0"/>
              <a:t> utbyggnad är tex en viktig del i detta. </a:t>
            </a:r>
          </a:p>
          <a:p>
            <a:endParaRPr lang="sv-SE" dirty="0"/>
          </a:p>
          <a:p>
            <a:r>
              <a:rPr lang="sv-SE" dirty="0"/>
              <a:t>Flera stora satsningar på att förbättra infrastrukturen är också på gång. Fyrspårutbyggnaden av järnvägen Malmö-Lund är en viktig sådan. En annan är Fehmarn Bält-tunneln som planeras öppna för tågtrafik 2028, vilket förväntas halvera restiden mellan Skåne och Tyskland. Detta kommer ge regionen ett nytt geografiskt läge och skapa nya </a:t>
            </a:r>
            <a:r>
              <a:rPr lang="sv-SE" dirty="0" err="1"/>
              <a:t>möjligheter.är</a:t>
            </a:r>
            <a:r>
              <a:rPr lang="sv-SE" dirty="0"/>
              <a:t> att matcha dessa outnyttjade resurser med de bristyrken som finns och därmed balansera arbetsmarknaden.</a:t>
            </a:r>
          </a:p>
        </p:txBody>
      </p:sp>
      <p:sp>
        <p:nvSpPr>
          <p:cNvPr id="4" name="Platshållare för bildnummer 3"/>
          <p:cNvSpPr>
            <a:spLocks noGrp="1"/>
          </p:cNvSpPr>
          <p:nvPr>
            <p:ph type="sldNum" sz="quarter" idx="5"/>
          </p:nvPr>
        </p:nvSpPr>
        <p:spPr/>
        <p:txBody>
          <a:bodyPr/>
          <a:lstStyle/>
          <a:p>
            <a:fld id="{CA5DEC8D-5205-264E-BDEF-A08473439D1F}" type="slidenum">
              <a:rPr lang="sv-SE" smtClean="0"/>
              <a:t>10</a:t>
            </a:fld>
            <a:endParaRPr lang="sv-SE"/>
          </a:p>
        </p:txBody>
      </p:sp>
    </p:spTree>
    <p:extLst>
      <p:ext uri="{BB962C8B-B14F-4D97-AF65-F5344CB8AC3E}">
        <p14:creationId xmlns:p14="http://schemas.microsoft.com/office/powerpoint/2010/main" val="386464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digitala konkurrenskraften blir allt viktigare. </a:t>
            </a:r>
            <a:r>
              <a:rPr lang="sv-SE" dirty="0" err="1"/>
              <a:t>App</a:t>
            </a:r>
            <a:r>
              <a:rPr lang="sv-SE" dirty="0"/>
              <a:t>-tjänster, delningsekonomi, e-handel, e-hälsa, smarta städer och automatisering blir allt mer centralt för att utveckla konkurrenskraften, skapa ett framtidsorienterat näringsliv och upprätthålla god samhällsservice. Här har </a:t>
            </a:r>
            <a:r>
              <a:rPr lang="sv-SE" dirty="0" err="1"/>
              <a:t>MalmöLundregionen</a:t>
            </a:r>
            <a:r>
              <a:rPr lang="sv-SE" dirty="0"/>
              <a:t> en styrka i sitt innovationssystem, genom fyra universitet - Malmö, Lund, SLU och WMU - flera inkubatorer och </a:t>
            </a:r>
            <a:r>
              <a:rPr lang="sv-SE" dirty="0" err="1"/>
              <a:t>forksningsparker</a:t>
            </a:r>
            <a:r>
              <a:rPr lang="sv-SE" dirty="0"/>
              <a:t>, samt sina Yrkeshögskolor. Forskning och avancerad digital utveckling sker också inom näringslivet med satsningar på "internet </a:t>
            </a:r>
            <a:r>
              <a:rPr lang="sv-SE" dirty="0" err="1"/>
              <a:t>of</a:t>
            </a:r>
            <a:r>
              <a:rPr lang="sv-SE" dirty="0"/>
              <a:t> </a:t>
            </a:r>
            <a:r>
              <a:rPr lang="sv-SE" dirty="0" err="1"/>
              <a:t>things</a:t>
            </a:r>
            <a:r>
              <a:rPr lang="sv-SE" dirty="0"/>
              <a:t>", </a:t>
            </a:r>
            <a:r>
              <a:rPr lang="sv-SE" dirty="0" err="1"/>
              <a:t>big</a:t>
            </a:r>
            <a:r>
              <a:rPr lang="sv-SE" dirty="0"/>
              <a:t> data och artificiell intelligens.</a:t>
            </a:r>
          </a:p>
          <a:p>
            <a:endParaRPr lang="sv-SE" dirty="0"/>
          </a:p>
          <a:p>
            <a:r>
              <a:rPr lang="sv-SE" dirty="0"/>
              <a:t>Kommunerna har långt gående initiativ och projekt kring digitalisering av samhällstjänster, och genom MLR kan utbyte av erfarenheter och samverkansmöjligheter utforskas och initieras.</a:t>
            </a:r>
          </a:p>
        </p:txBody>
      </p:sp>
      <p:sp>
        <p:nvSpPr>
          <p:cNvPr id="4" name="Platshållare för bildnummer 3"/>
          <p:cNvSpPr>
            <a:spLocks noGrp="1"/>
          </p:cNvSpPr>
          <p:nvPr>
            <p:ph type="sldNum" sz="quarter" idx="5"/>
          </p:nvPr>
        </p:nvSpPr>
        <p:spPr/>
        <p:txBody>
          <a:bodyPr/>
          <a:lstStyle/>
          <a:p>
            <a:fld id="{CA5DEC8D-5205-264E-BDEF-A08473439D1F}" type="slidenum">
              <a:rPr lang="sv-SE" smtClean="0"/>
              <a:t>11</a:t>
            </a:fld>
            <a:endParaRPr lang="sv-SE"/>
          </a:p>
        </p:txBody>
      </p:sp>
    </p:spTree>
    <p:extLst>
      <p:ext uri="{BB962C8B-B14F-4D97-AF65-F5344CB8AC3E}">
        <p14:creationId xmlns:p14="http://schemas.microsoft.com/office/powerpoint/2010/main" val="282352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E51D76A2-6775-FA4C-885D-5B748C099057}"/>
              </a:ext>
            </a:extLst>
          </p:cNvPr>
          <p:cNvSpPr>
            <a:spLocks noGrp="1"/>
          </p:cNvSpPr>
          <p:nvPr>
            <p:ph type="body" idx="1"/>
          </p:nvPr>
        </p:nvSpPr>
        <p:spPr/>
        <p:txBody>
          <a:bodyPr/>
          <a:lstStyle/>
          <a:p>
            <a:r>
              <a:rPr lang="sv-SE" dirty="0"/>
              <a:t>Styrelse</a:t>
            </a:r>
          </a:p>
          <a:p>
            <a:r>
              <a:rPr lang="sv-SE" dirty="0" err="1"/>
              <a:t>MalmöLundregionen</a:t>
            </a:r>
            <a:r>
              <a:rPr lang="sv-SE" dirty="0"/>
              <a:t> leds av en styrelse med representanter för varje medlemskommun. Respektive kommun representeras av kommunstyrelsens ordförande och oppositionsföreträdare. Malmö stad och Lunds kommun har vardera tre platser i styrelsen. Till styrelsemötena adjungeras kommundirektörerna som även är beredningsgrupp för de ärenden som behandlas i styrelsen. Ordförandeskapet delas mellan Malmö stad och Lunds kommun. Modellen är roterande ordförandeskap årsvis. Beslut fattas i konsensus. Alla medlemskommuner har lika stort inflytande. Samarbetet sker på frivillig basis.</a:t>
            </a:r>
          </a:p>
          <a:p>
            <a:r>
              <a:rPr lang="sv-SE" dirty="0">
                <a:latin typeface="Calibri" panose="020F0502020204030204" pitchFamily="34" charset="0"/>
                <a:cs typeface="Calibri" panose="020F0502020204030204" pitchFamily="34" charset="0"/>
              </a:rPr>
              <a:t>(KSO, företrädare för oppositionen, kommundirektörer Träffas 4 ggr/år + internat)</a:t>
            </a:r>
            <a:endParaRPr lang="sv-SE" dirty="0"/>
          </a:p>
          <a:p>
            <a:endParaRPr lang="sv-SE" dirty="0"/>
          </a:p>
          <a:p>
            <a:r>
              <a:rPr lang="sv-SE" dirty="0"/>
              <a:t>Kommundirektörsgrupp</a:t>
            </a:r>
          </a:p>
          <a:p>
            <a:r>
              <a:rPr lang="sv-SE" dirty="0"/>
              <a:t>Kommundirektörsgruppen ansvarar för beredning och samordning av de uppdrag som lämnas av styrelsen. Gruppen utgör även styrgrupp för särskilt prioriterade projekt. </a:t>
            </a:r>
            <a:r>
              <a:rPr lang="sv-SE" dirty="0" err="1"/>
              <a:t>MalmöLundregionens</a:t>
            </a:r>
            <a:r>
              <a:rPr lang="sv-SE" dirty="0"/>
              <a:t> arbetsgrupper får uppdrag av och rapporterar till kommundirektörsgruppen.</a:t>
            </a:r>
          </a:p>
          <a:p>
            <a:r>
              <a:rPr lang="sv-SE" dirty="0"/>
              <a:t>(</a:t>
            </a:r>
            <a:r>
              <a:rPr lang="sv-SE" dirty="0">
                <a:latin typeface="Calibri" panose="020F0502020204030204" pitchFamily="34" charset="0"/>
                <a:cs typeface="Calibri" panose="020F0502020204030204" pitchFamily="34" charset="0"/>
              </a:rPr>
              <a:t>Bereder frågor till politikergruppen och agerar styrgrupp i projekt. Träffas 4 ggr/år + internat.)</a:t>
            </a:r>
            <a:endParaRPr lang="sv-SE" dirty="0"/>
          </a:p>
          <a:p>
            <a:endParaRPr lang="sv-SE" dirty="0"/>
          </a:p>
          <a:p>
            <a:r>
              <a:rPr lang="sv-SE" dirty="0"/>
              <a:t>Sekretariat/verksamhetsledare</a:t>
            </a:r>
          </a:p>
          <a:p>
            <a:r>
              <a:rPr lang="sv-SE" dirty="0"/>
              <a:t>Sekretariatsledaren utgör sekretariat till styrelsearbetet och beredningen samt koordinerar i övrigt arbetet. Funktionen arbetar integrerat med den ordinarie verksamheten i kommunerna.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2"/>
                </a:solidFill>
                <a:latin typeface="Times New Roman" panose="02020603050405020304" pitchFamily="18" charset="0"/>
                <a:cs typeface="Times New Roman" panose="02020603050405020304" pitchFamily="18" charset="0"/>
              </a:rPr>
              <a:t>Sekretariatsledare </a:t>
            </a:r>
            <a:r>
              <a:rPr lang="sv-SE" dirty="0">
                <a:latin typeface="Calibri" panose="020F0502020204030204" pitchFamily="34" charset="0"/>
                <a:cs typeface="Calibri" panose="020F0502020204030204" pitchFamily="34" charset="0"/>
              </a:rPr>
              <a:t>Linda Börjesson Katz</a:t>
            </a:r>
            <a:endParaRPr lang="sv-SE" dirty="0"/>
          </a:p>
          <a:p>
            <a:endParaRPr lang="sv-SE" dirty="0"/>
          </a:p>
          <a:p>
            <a:r>
              <a:rPr lang="sv-SE" dirty="0"/>
              <a:t>Arbetsgrupper</a:t>
            </a:r>
          </a:p>
          <a:p>
            <a:r>
              <a:rPr lang="sv-SE" dirty="0"/>
              <a:t>Arbetsgrupper bildas kring prioriterade områden eller arbetsuppgifter.</a:t>
            </a:r>
          </a:p>
          <a:p>
            <a:r>
              <a:rPr lang="sv-SE" sz="1200" dirty="0">
                <a:latin typeface="Calibri" panose="020F0502020204030204" pitchFamily="34" charset="0"/>
                <a:cs typeface="Calibri" panose="020F0502020204030204" pitchFamily="34" charset="0"/>
              </a:rPr>
              <a:t>Bemannas med olika tjänstemän beroende på fokus. Näringsliv, Fysisk planering &amp; Infrastruktur, Miljö &amp; Klimat, Digitalisering, Framtida kompetensförsörjning</a:t>
            </a:r>
          </a:p>
          <a:p>
            <a:endParaRPr lang="sv-S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Linda Börjesson Katz</a:t>
            </a:r>
            <a:br>
              <a:rPr lang="sv-SE" dirty="0"/>
            </a:br>
            <a:r>
              <a:rPr lang="sv-SE" dirty="0"/>
              <a:t>Verksamhetsledare </a:t>
            </a:r>
            <a:r>
              <a:rPr lang="sv-SE" dirty="0" err="1"/>
              <a:t>MalmöLundregionen</a:t>
            </a:r>
            <a:endParaRPr lang="sv-SE" dirty="0"/>
          </a:p>
          <a:p>
            <a:r>
              <a:rPr lang="sv-SE" dirty="0"/>
              <a:t>E-post: </a:t>
            </a:r>
            <a:r>
              <a:rPr lang="sv-SE" dirty="0" err="1"/>
              <a:t>linda.katz@malmolundregionen.se</a:t>
            </a:r>
            <a:r>
              <a:rPr lang="sv-SE" dirty="0"/>
              <a:t> </a:t>
            </a:r>
            <a:r>
              <a:rPr lang="sv-SE" dirty="0" err="1"/>
              <a:t>www.malmolundregionen.se</a:t>
            </a:r>
            <a:endParaRPr lang="sv-SE" dirty="0"/>
          </a:p>
          <a:p>
            <a:endParaRPr lang="sv-SE" dirty="0"/>
          </a:p>
        </p:txBody>
      </p:sp>
      <p:sp>
        <p:nvSpPr>
          <p:cNvPr id="4" name="Platshållare för bildnummer 3"/>
          <p:cNvSpPr>
            <a:spLocks noGrp="1"/>
          </p:cNvSpPr>
          <p:nvPr>
            <p:ph type="sldNum" sz="quarter" idx="5"/>
          </p:nvPr>
        </p:nvSpPr>
        <p:spPr/>
        <p:txBody>
          <a:bodyPr/>
          <a:lstStyle/>
          <a:p>
            <a:fld id="{CA5DEC8D-5205-264E-BDEF-A08473439D1F}" type="slidenum">
              <a:rPr lang="sv-SE" smtClean="0"/>
              <a:t>13</a:t>
            </a:fld>
            <a:endParaRPr lang="sv-SE"/>
          </a:p>
        </p:txBody>
      </p:sp>
    </p:spTree>
    <p:extLst>
      <p:ext uri="{BB962C8B-B14F-4D97-AF65-F5344CB8AC3E}">
        <p14:creationId xmlns:p14="http://schemas.microsoft.com/office/powerpoint/2010/main" val="4283743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A5DEC8D-5205-264E-BDEF-A08473439D1F}" type="slidenum">
              <a:rPr lang="sv-SE" smtClean="0"/>
              <a:t>16</a:t>
            </a:fld>
            <a:endParaRPr lang="sv-SE"/>
          </a:p>
        </p:txBody>
      </p:sp>
    </p:spTree>
    <p:extLst>
      <p:ext uri="{BB962C8B-B14F-4D97-AF65-F5344CB8AC3E}">
        <p14:creationId xmlns:p14="http://schemas.microsoft.com/office/powerpoint/2010/main" val="385894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MalmöLundregionen</a:t>
            </a:r>
            <a:r>
              <a:rPr lang="sv-SE" dirty="0"/>
              <a:t> är en kontrastrik region i snabb utveckling, med stora möjligheter men också utmaningar som kräver samverkan och av megatrender som globalisering, digitalisering och klimat, men också av specifika regionala möjligheter och utmaningar. </a:t>
            </a:r>
            <a:r>
              <a:rPr lang="sv-SE" dirty="0" err="1"/>
              <a:t>MLRs</a:t>
            </a:r>
            <a:r>
              <a:rPr lang="sv-SE" dirty="0"/>
              <a:t> uppgift är att fungera som en samverkansplattform för frågor som rör regionens regionens gemensamma utveckling, och fokus ligger på fem olika områden: Klimat, Arbetsmarknad, Infrastruktur, Näringsliv och Digitalisering.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Arbetet utgår från en verksamhetsplan som löper över fem år (2019-2023) och omfattar fem prioriterade områden med arbetsgrupper där representanter från de olika kommunerna medverkar. Varje arbetsgrupp arbetar utifrån aktivitetsplaner.</a:t>
            </a:r>
          </a:p>
          <a:p>
            <a:endParaRPr lang="sv-SE" dirty="0"/>
          </a:p>
        </p:txBody>
      </p:sp>
      <p:sp>
        <p:nvSpPr>
          <p:cNvPr id="4" name="Platshållare för bildnummer 3"/>
          <p:cNvSpPr>
            <a:spLocks noGrp="1"/>
          </p:cNvSpPr>
          <p:nvPr>
            <p:ph type="sldNum" sz="quarter" idx="5"/>
          </p:nvPr>
        </p:nvSpPr>
        <p:spPr/>
        <p:txBody>
          <a:bodyPr/>
          <a:lstStyle/>
          <a:p>
            <a:fld id="{CA5DEC8D-5205-264E-BDEF-A08473439D1F}" type="slidenum">
              <a:rPr lang="sv-SE" smtClean="0"/>
              <a:t>26</a:t>
            </a:fld>
            <a:endParaRPr lang="sv-SE"/>
          </a:p>
        </p:txBody>
      </p:sp>
    </p:spTree>
    <p:extLst>
      <p:ext uri="{BB962C8B-B14F-4D97-AF65-F5344CB8AC3E}">
        <p14:creationId xmlns:p14="http://schemas.microsoft.com/office/powerpoint/2010/main" val="166742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A5DEC8D-5205-264E-BDEF-A08473439D1F}" type="slidenum">
              <a:rPr lang="sv-SE" smtClean="0"/>
              <a:t>27</a:t>
            </a:fld>
            <a:endParaRPr lang="sv-SE"/>
          </a:p>
        </p:txBody>
      </p:sp>
    </p:spTree>
    <p:extLst>
      <p:ext uri="{BB962C8B-B14F-4D97-AF65-F5344CB8AC3E}">
        <p14:creationId xmlns:p14="http://schemas.microsoft.com/office/powerpoint/2010/main" val="222094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MalmöLundregionen</a:t>
            </a:r>
            <a:r>
              <a:rPr lang="sv-SE" dirty="0"/>
              <a:t> är tillväxtmotorn i Skåne och en dynamisk del av Öresundsregionen och Europa. </a:t>
            </a:r>
          </a:p>
          <a:p>
            <a:endParaRPr lang="sv-SE" dirty="0"/>
          </a:p>
          <a:p>
            <a:r>
              <a:rPr lang="sv-SE" dirty="0"/>
              <a:t>Regionen har många styrkor att bygga vidare på och utveckla: en unik innovationsmiljö, närhet till kontinenten, en ung befolkning med hög utbildning samt en god infrastruktur. Men regionen har också flera utmaningar.</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CA5DEC8D-5205-264E-BDEF-A08473439D1F}" type="slidenum">
              <a:rPr lang="sv-SE" smtClean="0"/>
              <a:t>2</a:t>
            </a:fld>
            <a:endParaRPr lang="sv-SE"/>
          </a:p>
        </p:txBody>
      </p:sp>
    </p:spTree>
    <p:extLst>
      <p:ext uri="{BB962C8B-B14F-4D97-AF65-F5344CB8AC3E}">
        <p14:creationId xmlns:p14="http://schemas.microsoft.com/office/powerpoint/2010/main" val="90045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0D44AD76-C5A7-BD46-A810-8EB688DEC7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MalmöLundregionen</a:t>
            </a:r>
            <a:r>
              <a:rPr lang="sv-SE" dirty="0"/>
              <a:t> är ett strategiskt samarbete mellan kommunerna Burlöv, Eslöv, Höör, Kävlinge, Lomma, Lund, Malmö, Skurup, Staffanstorp, Svedala, Trelleborg och Vellinge.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Kommunerna i </a:t>
            </a:r>
            <a:r>
              <a:rPr lang="sv-SE" dirty="0" err="1"/>
              <a:t>MalmöLundregionen</a:t>
            </a:r>
            <a:r>
              <a:rPr lang="sv-SE" dirty="0"/>
              <a:t> har en nyckelroll att spela i dessa utmaningar och den fortsatta utvecklingen förutsätter en nära samverkan mellan kommuner, myndigheter och näringsliv.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Samarbetet strävar efter att utveckla regionens attraktivitet för såväl invånare som näringsliv. Tillsammans tar MLR fram övergripande strategier, lyfter upp hela regionens styrkor och bredd samt samarbetar i praktiska frågor. Samverkan bygger på följande principer.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 </a:t>
            </a:r>
            <a:r>
              <a:rPr lang="sv-SE" dirty="0" err="1"/>
              <a:t>MalmöLundregionens</a:t>
            </a:r>
            <a:r>
              <a:rPr lang="sv-SE" dirty="0"/>
              <a:t> invånare och näringsliv är målgrupperna för samarbetet och våra satsningar, både på kort och lång sikt.</a:t>
            </a:r>
          </a:p>
          <a:p>
            <a:endParaRPr lang="sv-SE" dirty="0"/>
          </a:p>
          <a:p>
            <a:r>
              <a:rPr lang="sv-SE" dirty="0"/>
              <a:t>• </a:t>
            </a:r>
            <a:r>
              <a:rPr lang="sv-SE" dirty="0" err="1"/>
              <a:t>MalmöLundregionen</a:t>
            </a:r>
            <a:r>
              <a:rPr lang="sv-SE" dirty="0"/>
              <a:t> ska driva gemensamma frågor och insatser som påskyndar utvecklingen av ett ekonomiskt, ekologiskt och socialt hållbart samhälle.</a:t>
            </a:r>
          </a:p>
          <a:p>
            <a:endParaRPr lang="sv-SE" dirty="0"/>
          </a:p>
          <a:p>
            <a:r>
              <a:rPr lang="sv-SE" dirty="0"/>
              <a:t>• Varje kommun har ett ansvar och engagemang i samarbetet. Alla kommuner behöver inte delta i samtliga insatser men alla ska uppleva att de kan dra nytta av de insatser och resultat som framkommer.</a:t>
            </a:r>
          </a:p>
          <a:p>
            <a:endParaRPr lang="sv-SE" dirty="0"/>
          </a:p>
          <a:p>
            <a:r>
              <a:rPr lang="sv-SE" dirty="0"/>
              <a:t>• Uthållighet, helhetssyn och tillit mellan kommunerna är framgångsfaktorer för samarbetet.</a:t>
            </a:r>
          </a:p>
          <a:p>
            <a:endParaRPr lang="sv-SE" dirty="0"/>
          </a:p>
          <a:p>
            <a:r>
              <a:rPr lang="sv-SE" dirty="0"/>
              <a:t>• Samverkansavtalet reglerar samarbetet och dess organisation. Avtalet uppdateras vid varje kommunalval.</a:t>
            </a:r>
          </a:p>
          <a:p>
            <a:endParaRPr lang="sv-SE" dirty="0"/>
          </a:p>
        </p:txBody>
      </p:sp>
      <p:sp>
        <p:nvSpPr>
          <p:cNvPr id="4" name="Platshållare för bildnummer 3"/>
          <p:cNvSpPr>
            <a:spLocks noGrp="1"/>
          </p:cNvSpPr>
          <p:nvPr>
            <p:ph type="sldNum" sz="quarter" idx="5"/>
          </p:nvPr>
        </p:nvSpPr>
        <p:spPr/>
        <p:txBody>
          <a:bodyPr/>
          <a:lstStyle/>
          <a:p>
            <a:fld id="{CA5DEC8D-5205-264E-BDEF-A08473439D1F}" type="slidenum">
              <a:rPr lang="sv-SE" smtClean="0"/>
              <a:t>4</a:t>
            </a:fld>
            <a:endParaRPr lang="sv-SE"/>
          </a:p>
        </p:txBody>
      </p:sp>
    </p:spTree>
    <p:extLst>
      <p:ext uri="{BB962C8B-B14F-4D97-AF65-F5344CB8AC3E}">
        <p14:creationId xmlns:p14="http://schemas.microsoft.com/office/powerpoint/2010/main" val="367230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gemensamma krafter samarbetar kommunerna inom </a:t>
            </a:r>
            <a:r>
              <a:rPr lang="sv-SE" dirty="0" err="1"/>
              <a:t>MalmöLundregionen</a:t>
            </a:r>
            <a:r>
              <a:rPr lang="sv-SE" dirty="0"/>
              <a:t> för att genomföra insatser som vidareutvecklar regionen ur ett helhetsperspektiv.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År 2035 är målsättningen att </a:t>
            </a:r>
            <a:r>
              <a:rPr lang="sv-SE" dirty="0" err="1"/>
              <a:t>MalmöLundregionen</a:t>
            </a:r>
            <a:r>
              <a:rPr lang="sv-SE" dirty="0"/>
              <a:t> är en hållbar och sammankopplad storstadsregion med Sveriges bästa livsmiljö och näringslivsklimat.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CA5DEC8D-5205-264E-BDEF-A08473439D1F}" type="slidenum">
              <a:rPr lang="sv-SE" smtClean="0"/>
              <a:t>5</a:t>
            </a:fld>
            <a:endParaRPr lang="sv-SE"/>
          </a:p>
        </p:txBody>
      </p:sp>
    </p:spTree>
    <p:extLst>
      <p:ext uri="{BB962C8B-B14F-4D97-AF65-F5344CB8AC3E}">
        <p14:creationId xmlns:p14="http://schemas.microsoft.com/office/powerpoint/2010/main" val="45690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MalmöLundregionen</a:t>
            </a:r>
            <a:r>
              <a:rPr lang="sv-SE" dirty="0"/>
              <a:t> är en kontrastrik region i snabb utveckling, med stora möjligheter men också utmaningar som kräver samverkan och av megatrender som globalisering, digitalisering och klimat, men också av specifika regionala möjligheter och utmaningar. </a:t>
            </a:r>
            <a:r>
              <a:rPr lang="sv-SE" dirty="0" err="1"/>
              <a:t>MLRs</a:t>
            </a:r>
            <a:r>
              <a:rPr lang="sv-SE" dirty="0"/>
              <a:t> uppgift är att fungera som en samverkansplattform för frågor som rör regionens regionens gemensamma utveckling, och fokus ligger på fem olika områden: Klimat, Arbetsmarknad, Infrastruktur, Näringsliv och Digitalisering.</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Arbetet utgår från en verksamhetsplan som löper över fem år (2019-2023) och omfattar fem prioriterade områden med arbetsgrupper där representanter från de olika kommunerna medverkar. Varje arbetsgrupp arbetar utifrån aktivitetsplaner.</a:t>
            </a:r>
          </a:p>
          <a:p>
            <a:endParaRPr lang="sv-SE" dirty="0"/>
          </a:p>
        </p:txBody>
      </p:sp>
      <p:sp>
        <p:nvSpPr>
          <p:cNvPr id="4" name="Platshållare för bildnummer 3"/>
          <p:cNvSpPr>
            <a:spLocks noGrp="1"/>
          </p:cNvSpPr>
          <p:nvPr>
            <p:ph type="sldNum" sz="quarter" idx="5"/>
          </p:nvPr>
        </p:nvSpPr>
        <p:spPr/>
        <p:txBody>
          <a:bodyPr/>
          <a:lstStyle/>
          <a:p>
            <a:fld id="{CA5DEC8D-5205-264E-BDEF-A08473439D1F}" type="slidenum">
              <a:rPr lang="sv-SE" smtClean="0"/>
              <a:t>6</a:t>
            </a:fld>
            <a:endParaRPr lang="sv-SE"/>
          </a:p>
        </p:txBody>
      </p:sp>
    </p:spTree>
    <p:extLst>
      <p:ext uri="{BB962C8B-B14F-4D97-AF65-F5344CB8AC3E}">
        <p14:creationId xmlns:p14="http://schemas.microsoft.com/office/powerpoint/2010/main" val="141978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återstår nu tio år för att förverkliga såväl de skånska som de globala målen. Stora insatser har gjorts, men fortfarande återstår ett avgörande arbete. År 2030 ska utsläppen av CO2 i Skåne ha minskat med 80 procent jämfört med 1990. Redan 205 hade målet för 2020 om en 30-procentig minskning uppnåtts, men sedan dess har kurvan planat ut och mer omfattande insatser kommer att krävas. </a:t>
            </a:r>
          </a:p>
          <a:p>
            <a:endParaRPr lang="sv-SE" dirty="0"/>
          </a:p>
          <a:p>
            <a:r>
              <a:rPr lang="sv-SE" dirty="0"/>
              <a:t>En konkret utmaning som inte bara drabbar den egna regionen är den skånska elbristen. Elbristen påverkar såväl klimatomställningen som tillväxten för näringslivet. En övergång till storskalig produktion av el- och vindkraft kräver planering såväl över kommungränserna som med danska myndigheter och kommuner, gällande exempelvis vindkraftparker i Öresund. </a:t>
            </a:r>
          </a:p>
          <a:p>
            <a:endParaRPr lang="sv-SE" dirty="0"/>
          </a:p>
          <a:p>
            <a:r>
              <a:rPr lang="sv-SE" dirty="0"/>
              <a:t>En annan utmaning i regionen är stigande havsnivåer och behov av kustskydd. Det drabbar främst kustkommuner, men kommer att kräva insatser ur ett brett samhällsperspektiv.</a:t>
            </a:r>
          </a:p>
        </p:txBody>
      </p:sp>
      <p:sp>
        <p:nvSpPr>
          <p:cNvPr id="4" name="Platshållare för bildnummer 3"/>
          <p:cNvSpPr>
            <a:spLocks noGrp="1"/>
          </p:cNvSpPr>
          <p:nvPr>
            <p:ph type="sldNum" sz="quarter" idx="5"/>
          </p:nvPr>
        </p:nvSpPr>
        <p:spPr/>
        <p:txBody>
          <a:bodyPr/>
          <a:lstStyle/>
          <a:p>
            <a:fld id="{CA5DEC8D-5205-264E-BDEF-A08473439D1F}" type="slidenum">
              <a:rPr lang="sv-SE" smtClean="0"/>
              <a:t>7</a:t>
            </a:fld>
            <a:endParaRPr lang="sv-SE"/>
          </a:p>
        </p:txBody>
      </p:sp>
    </p:spTree>
    <p:extLst>
      <p:ext uri="{BB962C8B-B14F-4D97-AF65-F5344CB8AC3E}">
        <p14:creationId xmlns:p14="http://schemas.microsoft.com/office/powerpoint/2010/main" val="1572636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Sedan 1998 har det skapats närmare 95 000 nya jobb i </a:t>
            </a:r>
            <a:r>
              <a:rPr lang="sv-SE" dirty="0" err="1"/>
              <a:t>MalmöLundregionen</a:t>
            </a:r>
            <a:r>
              <a:rPr lang="sv-SE" dirty="0"/>
              <a:t> och sysselsättningsökningen ligger på nästan samma nivå som i Stor-Göteborg och Stor-Stockholm. Närheten till Kastrup är en av förklaringarna till att mer än 70 företag har flyttat kontor till regionen sedan år 2000. Näringslivet i regionen har under de senaste decennierna ändrat karaktär, med fler anställda inom vård och omsorg, tjänstesektor och handel, och produktivitetsutvecklingen i Skåne har börjat återhämta sig sedan </a:t>
            </a:r>
            <a:r>
              <a:rPr lang="sv-SE" dirty="0" err="1"/>
              <a:t>seanste</a:t>
            </a:r>
            <a:r>
              <a:rPr lang="sv-SE" dirty="0"/>
              <a:t> finanskrisen. </a:t>
            </a:r>
          </a:p>
          <a:p>
            <a:endParaRPr lang="sv-SE" dirty="0"/>
          </a:p>
          <a:p>
            <a:r>
              <a:rPr lang="sv-SE" dirty="0"/>
              <a:t>Dock har näringslivets satsningar på forskning och utveckling minskat de senaste 10 åren. Med fyra </a:t>
            </a:r>
            <a:r>
              <a:rPr lang="sv-SE" dirty="0" err="1"/>
              <a:t>uiniversitet</a:t>
            </a:r>
            <a:r>
              <a:rPr lang="sv-SE" dirty="0"/>
              <a:t>, tre forskarparker och flera inkubatorer finns god tillgång till högutbildad arbetskraft från hela världen. Det ger stora möjligheter att genom samverkan skapa fler nya företag och öka internationalisering av regionens näringsliv.</a:t>
            </a:r>
          </a:p>
          <a:p>
            <a:endParaRPr lang="sv-SE" dirty="0"/>
          </a:p>
          <a:p>
            <a:r>
              <a:rPr lang="sv-SE" dirty="0" err="1"/>
              <a:t>MalmöLundregionen</a:t>
            </a:r>
            <a:r>
              <a:rPr lang="sv-SE" dirty="0"/>
              <a:t> arbetar även med en gemensam kartläggning av tillgänglig etableringsmark. Kartläggningen ökar sannolikheten för att ett företag som är intresserat av en etablering ska hitta rätt mark genom att kunna få en snabb överblick.</a:t>
            </a:r>
          </a:p>
        </p:txBody>
      </p:sp>
      <p:sp>
        <p:nvSpPr>
          <p:cNvPr id="4" name="Platshållare för bildnummer 3"/>
          <p:cNvSpPr>
            <a:spLocks noGrp="1"/>
          </p:cNvSpPr>
          <p:nvPr>
            <p:ph type="sldNum" sz="quarter" idx="5"/>
          </p:nvPr>
        </p:nvSpPr>
        <p:spPr/>
        <p:txBody>
          <a:bodyPr/>
          <a:lstStyle/>
          <a:p>
            <a:fld id="{CA5DEC8D-5205-264E-BDEF-A08473439D1F}" type="slidenum">
              <a:rPr lang="sv-SE" smtClean="0"/>
              <a:t>8</a:t>
            </a:fld>
            <a:endParaRPr lang="sv-SE"/>
          </a:p>
        </p:txBody>
      </p:sp>
    </p:spTree>
    <p:extLst>
      <p:ext uri="{BB962C8B-B14F-4D97-AF65-F5344CB8AC3E}">
        <p14:creationId xmlns:p14="http://schemas.microsoft.com/office/powerpoint/2010/main" val="307288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MalmöLundregionen</a:t>
            </a:r>
            <a:r>
              <a:rPr lang="sv-SE" dirty="0"/>
              <a:t> är en tillväxtregion som under de senaste tio åren vuxit med 15 procent. Regionen har en hög utbildningsnivå men med tanke på att det råder kompetensbrist inom en rad yrken är sannolikt matchningen mellan befolkningens val av utbildning och behovet på arbetsmarknaden inte optimal. Att lösa kompetensförsörjningen över kommungränserna är centralt för hela </a:t>
            </a:r>
            <a:r>
              <a:rPr lang="sv-SE" dirty="0" err="1"/>
              <a:t>MalmöLundregionen</a:t>
            </a:r>
            <a:r>
              <a:rPr lang="sv-SE" dirty="0"/>
              <a:t>. </a:t>
            </a:r>
          </a:p>
          <a:p>
            <a:endParaRPr lang="sv-SE" dirty="0"/>
          </a:p>
          <a:p>
            <a:r>
              <a:rPr lang="sv-SE" dirty="0"/>
              <a:t>Trots ökad sysselsättning har regionen har en hög arbetslöshet. Statistiken toppas av utlandsfödda och personer utan gymnasieutbildning och en viktig utmaning för framtiden är att matcha dessa outnyttjade resurser med de bristyrken som finns och därmed balansera arbetsmarknaden.</a:t>
            </a:r>
          </a:p>
        </p:txBody>
      </p:sp>
      <p:sp>
        <p:nvSpPr>
          <p:cNvPr id="4" name="Platshållare för bildnummer 3"/>
          <p:cNvSpPr>
            <a:spLocks noGrp="1"/>
          </p:cNvSpPr>
          <p:nvPr>
            <p:ph type="sldNum" sz="quarter" idx="5"/>
          </p:nvPr>
        </p:nvSpPr>
        <p:spPr/>
        <p:txBody>
          <a:bodyPr/>
          <a:lstStyle/>
          <a:p>
            <a:fld id="{CA5DEC8D-5205-264E-BDEF-A08473439D1F}" type="slidenum">
              <a:rPr lang="sv-SE" smtClean="0"/>
              <a:t>9</a:t>
            </a:fld>
            <a:endParaRPr lang="sv-SE"/>
          </a:p>
        </p:txBody>
      </p:sp>
    </p:spTree>
    <p:extLst>
      <p:ext uri="{BB962C8B-B14F-4D97-AF65-F5344CB8AC3E}">
        <p14:creationId xmlns:p14="http://schemas.microsoft.com/office/powerpoint/2010/main" val="71125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sida 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18942D-0317-5E49-A796-32170C0E8897}"/>
              </a:ext>
            </a:extLst>
          </p:cNvPr>
          <p:cNvSpPr>
            <a:spLocks noGrp="1"/>
          </p:cNvSpPr>
          <p:nvPr>
            <p:ph type="ctrTitle"/>
          </p:nvPr>
        </p:nvSpPr>
        <p:spPr>
          <a:xfrm>
            <a:off x="1698170" y="1932059"/>
            <a:ext cx="8784773" cy="2999170"/>
          </a:xfrm>
        </p:spPr>
        <p:txBody>
          <a:bodyPr anchor="ctr">
            <a:normAutofit/>
          </a:bodyPr>
          <a:lstStyle>
            <a:lvl1pPr algn="ctr">
              <a:lnSpc>
                <a:spcPct val="100000"/>
              </a:lnSpc>
              <a:defRPr sz="6600"/>
            </a:lvl1pPr>
          </a:lstStyle>
          <a:p>
            <a:r>
              <a:rPr lang="sv-SE" dirty="0"/>
              <a:t>Klicka här för att ändra mall för rubrikformat</a:t>
            </a:r>
          </a:p>
        </p:txBody>
      </p:sp>
    </p:spTree>
    <p:extLst>
      <p:ext uri="{BB962C8B-B14F-4D97-AF65-F5344CB8AC3E}">
        <p14:creationId xmlns:p14="http://schemas.microsoft.com/office/powerpoint/2010/main" val="186976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grön">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60D71E-2A04-4B4C-8844-AECE38610616}"/>
              </a:ext>
            </a:extLst>
          </p:cNvPr>
          <p:cNvSpPr>
            <a:spLocks noGrp="1"/>
          </p:cNvSpPr>
          <p:nvPr>
            <p:ph type="title"/>
          </p:nvPr>
        </p:nvSpPr>
        <p:spPr>
          <a:xfrm>
            <a:off x="1698172" y="1992088"/>
            <a:ext cx="8784772" cy="2879726"/>
          </a:xfrm>
        </p:spPr>
        <p:txBody>
          <a:bodyPr anchor="ctr">
            <a:normAutofit/>
          </a:bodyPr>
          <a:lstStyle>
            <a:lvl1pPr algn="ctr">
              <a:defRPr sz="6600">
                <a:solidFill>
                  <a:schemeClr val="accent3"/>
                </a:solidFill>
              </a:defRPr>
            </a:lvl1pPr>
          </a:lstStyle>
          <a:p>
            <a:r>
              <a:rPr lang="sv-SE" dirty="0"/>
              <a:t>Klicka här för att ändra mall för rubrikformat</a:t>
            </a:r>
          </a:p>
        </p:txBody>
      </p:sp>
    </p:spTree>
    <p:extLst>
      <p:ext uri="{BB962C8B-B14F-4D97-AF65-F5344CB8AC3E}">
        <p14:creationId xmlns:p14="http://schemas.microsoft.com/office/powerpoint/2010/main" val="410187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gul">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60D71E-2A04-4B4C-8844-AECE38610616}"/>
              </a:ext>
            </a:extLst>
          </p:cNvPr>
          <p:cNvSpPr>
            <a:spLocks noGrp="1"/>
          </p:cNvSpPr>
          <p:nvPr>
            <p:ph type="title"/>
          </p:nvPr>
        </p:nvSpPr>
        <p:spPr>
          <a:xfrm>
            <a:off x="1698172" y="1992088"/>
            <a:ext cx="8784772" cy="2879726"/>
          </a:xfrm>
        </p:spPr>
        <p:txBody>
          <a:bodyPr anchor="ctr">
            <a:normAutofit/>
          </a:bodyPr>
          <a:lstStyle>
            <a:lvl1pPr algn="ctr">
              <a:defRPr sz="6600">
                <a:solidFill>
                  <a:schemeClr val="accent2"/>
                </a:solidFill>
              </a:defRPr>
            </a:lvl1pPr>
          </a:lstStyle>
          <a:p>
            <a:r>
              <a:rPr lang="sv-SE" dirty="0"/>
              <a:t>Klicka här för att ändra mall för rubrikformat</a:t>
            </a:r>
          </a:p>
        </p:txBody>
      </p:sp>
    </p:spTree>
    <p:extLst>
      <p:ext uri="{BB962C8B-B14F-4D97-AF65-F5344CB8AC3E}">
        <p14:creationId xmlns:p14="http://schemas.microsoft.com/office/powerpoint/2010/main" val="144081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1964D78-4ED6-3648-9FEE-0441254A3B32}"/>
              </a:ext>
            </a:extLst>
          </p:cNvPr>
          <p:cNvSpPr>
            <a:spLocks noGrp="1"/>
          </p:cNvSpPr>
          <p:nvPr>
            <p:ph idx="1"/>
          </p:nvPr>
        </p:nvSpPr>
        <p:spPr>
          <a:xfrm>
            <a:off x="1035504" y="1699920"/>
            <a:ext cx="10100810" cy="4069056"/>
          </a:xfrm>
        </p:spPr>
        <p:txBody>
          <a:bodyPr/>
          <a:lstStyle>
            <a:lvl1pPr marL="228600" indent="-228600">
              <a:buClr>
                <a:schemeClr val="tx2"/>
              </a:buClr>
              <a:buSzPct val="75000"/>
              <a:buFont typeface="Systemtypsnitt normalt"/>
              <a:buChar char="○"/>
              <a:defRPr/>
            </a:lvl1pPr>
            <a:lvl2pPr marL="685800" indent="-228600">
              <a:buClr>
                <a:schemeClr val="tx2"/>
              </a:buClr>
              <a:buSzPct val="75000"/>
              <a:buFont typeface="Systemtypsnitt normalt"/>
              <a:buChar char="○"/>
              <a:defRPr/>
            </a:lvl2pPr>
            <a:lvl3pPr marL="1143000" indent="-228600">
              <a:buClr>
                <a:schemeClr val="tx2"/>
              </a:buClr>
              <a:buSzPct val="75000"/>
              <a:buFont typeface="Systemtypsnitt normalt"/>
              <a:buChar char="○"/>
              <a:defRPr/>
            </a:lvl3pPr>
            <a:lvl4pPr marL="1600200" indent="-228600">
              <a:buClr>
                <a:schemeClr val="tx2"/>
              </a:buClr>
              <a:buSzPct val="75000"/>
              <a:buFont typeface="Systemtypsnitt normalt"/>
              <a:buChar char="○"/>
              <a:defRPr/>
            </a:lvl4pPr>
            <a:lvl5pPr marL="2057400" indent="-228600">
              <a:buClr>
                <a:schemeClr val="tx2"/>
              </a:buClr>
              <a:buSzPct val="75000"/>
              <a:buFont typeface="Systemtypsnitt normalt"/>
              <a:buChar cha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a:extLst>
              <a:ext uri="{FF2B5EF4-FFF2-40B4-BE49-F238E27FC236}">
                <a16:creationId xmlns:a16="http://schemas.microsoft.com/office/drawing/2014/main" id="{8F93F77C-76BD-054B-BECF-60A32E214B59}"/>
              </a:ext>
            </a:extLst>
          </p:cNvPr>
          <p:cNvSpPr>
            <a:spLocks noGrp="1"/>
          </p:cNvSpPr>
          <p:nvPr>
            <p:ph type="title"/>
          </p:nvPr>
        </p:nvSpPr>
        <p:spPr>
          <a:xfrm>
            <a:off x="1035504" y="579249"/>
            <a:ext cx="10100810" cy="1128420"/>
          </a:xfrm>
        </p:spPr>
        <p:txBody>
          <a:bodyPr/>
          <a:lstStyle>
            <a:lvl1pPr>
              <a:lnSpc>
                <a:spcPct val="90000"/>
              </a:lnSpc>
              <a:defRPr>
                <a:solidFill>
                  <a:schemeClr val="accent1"/>
                </a:solidFill>
              </a:defRPr>
            </a:lvl1pPr>
          </a:lstStyle>
          <a:p>
            <a:r>
              <a:rPr lang="sv-SE" dirty="0"/>
              <a:t>Klicka här för att ändra mall för rubrikformat</a:t>
            </a:r>
          </a:p>
        </p:txBody>
      </p:sp>
    </p:spTree>
    <p:extLst>
      <p:ext uri="{BB962C8B-B14F-4D97-AF65-F5344CB8AC3E}">
        <p14:creationId xmlns:p14="http://schemas.microsoft.com/office/powerpoint/2010/main" val="27245433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1964D78-4ED6-3648-9FEE-0441254A3B32}"/>
              </a:ext>
            </a:extLst>
          </p:cNvPr>
          <p:cNvSpPr>
            <a:spLocks noGrp="1"/>
          </p:cNvSpPr>
          <p:nvPr>
            <p:ph idx="1"/>
          </p:nvPr>
        </p:nvSpPr>
        <p:spPr>
          <a:xfrm>
            <a:off x="1035504" y="1700237"/>
            <a:ext cx="7581446" cy="4029994"/>
          </a:xfrm>
        </p:spPr>
        <p:txBody>
          <a:bodyPr>
            <a:normAutofit/>
          </a:bodyPr>
          <a:lstStyle>
            <a:lvl1pPr marL="0" indent="0">
              <a:buNone/>
              <a:defRPr sz="2800"/>
            </a:lvl1pPr>
            <a:lvl2pPr marL="457200" indent="0">
              <a:buNone/>
              <a:defRPr sz="2400"/>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7" name="Rubrik 6">
            <a:extLst>
              <a:ext uri="{FF2B5EF4-FFF2-40B4-BE49-F238E27FC236}">
                <a16:creationId xmlns:a16="http://schemas.microsoft.com/office/drawing/2014/main" id="{8F93F77C-76BD-054B-BECF-60A32E214B59}"/>
              </a:ext>
            </a:extLst>
          </p:cNvPr>
          <p:cNvSpPr>
            <a:spLocks noGrp="1"/>
          </p:cNvSpPr>
          <p:nvPr>
            <p:ph type="title" hasCustomPrompt="1"/>
          </p:nvPr>
        </p:nvSpPr>
        <p:spPr>
          <a:xfrm>
            <a:off x="1035504" y="581185"/>
            <a:ext cx="7581446" cy="1126800"/>
          </a:xfrm>
        </p:spPr>
        <p:txBody>
          <a:bodyPr anchor="ctr">
            <a:noAutofit/>
          </a:bodyPr>
          <a:lstStyle>
            <a:lvl1pPr>
              <a:defRPr sz="4400">
                <a:solidFill>
                  <a:schemeClr val="accent1"/>
                </a:solidFill>
              </a:defRPr>
            </a:lvl1pPr>
          </a:lstStyle>
          <a:p>
            <a:r>
              <a:rPr lang="sv-SE" dirty="0"/>
              <a:t>Klicka för att ändra mall</a:t>
            </a:r>
          </a:p>
        </p:txBody>
      </p:sp>
    </p:spTree>
    <p:extLst>
      <p:ext uri="{BB962C8B-B14F-4D97-AF65-F5344CB8AC3E}">
        <p14:creationId xmlns:p14="http://schemas.microsoft.com/office/powerpoint/2010/main" val="241177386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spalt textsida med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C31FD-55DE-4445-9D47-B78C6C760E44}"/>
              </a:ext>
            </a:extLst>
          </p:cNvPr>
          <p:cNvSpPr>
            <a:spLocks noGrp="1"/>
          </p:cNvSpPr>
          <p:nvPr>
            <p:ph type="title"/>
          </p:nvPr>
        </p:nvSpPr>
        <p:spPr>
          <a:xfrm>
            <a:off x="1035504" y="653143"/>
            <a:ext cx="10100810" cy="981460"/>
          </a:xfrm>
        </p:spPr>
        <p:txBody>
          <a:bodyPr/>
          <a:lstStyle>
            <a:lvl1pPr>
              <a:defRPr>
                <a:solidFill>
                  <a:schemeClr val="accent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55BEA82B-4302-614C-9347-9D7B4BAD94F1}"/>
              </a:ext>
            </a:extLst>
          </p:cNvPr>
          <p:cNvSpPr>
            <a:spLocks noGrp="1"/>
          </p:cNvSpPr>
          <p:nvPr>
            <p:ph sz="half" idx="1"/>
          </p:nvPr>
        </p:nvSpPr>
        <p:spPr>
          <a:xfrm>
            <a:off x="1035503" y="1683591"/>
            <a:ext cx="4881110" cy="4085384"/>
          </a:xfrm>
        </p:spPr>
        <p:txBody>
          <a:bodyPr>
            <a:normAutofit/>
          </a:bodyPr>
          <a:lstStyle>
            <a:lvl1pPr>
              <a:defRPr sz="2400"/>
            </a:lvl1pPr>
            <a:lvl2pPr>
              <a:defRPr sz="2000"/>
            </a:lvl2pPr>
            <a:lvl3pPr>
              <a:defRPr sz="18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024E7103-B827-0447-877C-4BD2645C86F1}"/>
              </a:ext>
            </a:extLst>
          </p:cNvPr>
          <p:cNvSpPr>
            <a:spLocks noGrp="1"/>
          </p:cNvSpPr>
          <p:nvPr>
            <p:ph sz="half" idx="2"/>
          </p:nvPr>
        </p:nvSpPr>
        <p:spPr>
          <a:xfrm>
            <a:off x="6291718" y="1683591"/>
            <a:ext cx="4844596" cy="4085384"/>
          </a:xfrm>
        </p:spPr>
        <p:txBody>
          <a:bodyPr>
            <a:normAutofit/>
          </a:bodyPr>
          <a:lstStyle>
            <a:lvl1pPr>
              <a:defRPr sz="2400"/>
            </a:lvl1pPr>
            <a:lvl2pPr>
              <a:defRPr sz="2000"/>
            </a:lvl2pPr>
            <a:lvl3pPr>
              <a:defRPr sz="18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219943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Textsida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544E75-BB28-5249-AB6C-3ACEB96341BF}"/>
              </a:ext>
            </a:extLst>
          </p:cNvPr>
          <p:cNvSpPr>
            <a:spLocks noGrp="1"/>
          </p:cNvSpPr>
          <p:nvPr>
            <p:ph type="title" hasCustomPrompt="1"/>
          </p:nvPr>
        </p:nvSpPr>
        <p:spPr>
          <a:xfrm>
            <a:off x="1019175" y="643730"/>
            <a:ext cx="4897438" cy="991719"/>
          </a:xfrm>
        </p:spPr>
        <p:txBody>
          <a:bodyPr anchor="ctr">
            <a:noAutofit/>
          </a:bodyPr>
          <a:lstStyle>
            <a:lvl1pPr>
              <a:lnSpc>
                <a:spcPct val="90000"/>
              </a:lnSpc>
              <a:defRPr sz="4400">
                <a:solidFill>
                  <a:schemeClr val="accent1"/>
                </a:solidFill>
              </a:defRPr>
            </a:lvl1pPr>
          </a:lstStyle>
          <a:p>
            <a:r>
              <a:rPr lang="sv-SE" dirty="0"/>
              <a:t>Klicka för att ändra</a:t>
            </a:r>
          </a:p>
        </p:txBody>
      </p:sp>
      <p:sp>
        <p:nvSpPr>
          <p:cNvPr id="3" name="Platshållare för bild 2">
            <a:extLst>
              <a:ext uri="{FF2B5EF4-FFF2-40B4-BE49-F238E27FC236}">
                <a16:creationId xmlns:a16="http://schemas.microsoft.com/office/drawing/2014/main" id="{F19516B7-2F4C-8C48-BF53-F78B1D11D066}"/>
              </a:ext>
            </a:extLst>
          </p:cNvPr>
          <p:cNvSpPr>
            <a:spLocks noGrp="1"/>
          </p:cNvSpPr>
          <p:nvPr>
            <p:ph type="pic" idx="1"/>
          </p:nvPr>
        </p:nvSpPr>
        <p:spPr>
          <a:xfrm>
            <a:off x="6275388" y="1"/>
            <a:ext cx="59166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16E862A-EE1B-E74A-881D-58331972236E}"/>
              </a:ext>
            </a:extLst>
          </p:cNvPr>
          <p:cNvSpPr>
            <a:spLocks noGrp="1"/>
          </p:cNvSpPr>
          <p:nvPr>
            <p:ph type="body" sz="half" idx="2"/>
          </p:nvPr>
        </p:nvSpPr>
        <p:spPr>
          <a:xfrm>
            <a:off x="1019174" y="1676688"/>
            <a:ext cx="4897439" cy="4107786"/>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2910980390"/>
      </p:ext>
    </p:extLst>
  </p:cSld>
  <p:clrMapOvr>
    <a:masterClrMapping/>
  </p:clrMapOvr>
  <p:extLst>
    <p:ext uri="{DCECCB84-F9BA-43D5-87BE-67443E8EF086}">
      <p15:sldGuideLst xmlns:p15="http://schemas.microsoft.com/office/powerpoint/2012/main">
        <p15:guide id="1" orient="horz" pos="132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med två bilder">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19516B7-2F4C-8C48-BF53-F78B1D11D066}"/>
              </a:ext>
            </a:extLst>
          </p:cNvPr>
          <p:cNvSpPr>
            <a:spLocks noGrp="1"/>
          </p:cNvSpPr>
          <p:nvPr>
            <p:ph type="pic" idx="1"/>
          </p:nvPr>
        </p:nvSpPr>
        <p:spPr>
          <a:xfrm>
            <a:off x="6275388" y="0"/>
            <a:ext cx="5916612" cy="33637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8" name="Platshållare för bild 2">
            <a:extLst>
              <a:ext uri="{FF2B5EF4-FFF2-40B4-BE49-F238E27FC236}">
                <a16:creationId xmlns:a16="http://schemas.microsoft.com/office/drawing/2014/main" id="{5B011FA3-21FF-0F45-A45E-917B8CAD5630}"/>
              </a:ext>
            </a:extLst>
          </p:cNvPr>
          <p:cNvSpPr>
            <a:spLocks noGrp="1"/>
          </p:cNvSpPr>
          <p:nvPr>
            <p:ph type="pic" idx="13"/>
          </p:nvPr>
        </p:nvSpPr>
        <p:spPr>
          <a:xfrm>
            <a:off x="6275388" y="3494294"/>
            <a:ext cx="5916612" cy="33637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6DB156D9-1682-9E4D-AA64-C7F3D0659622}"/>
              </a:ext>
            </a:extLst>
          </p:cNvPr>
          <p:cNvSpPr>
            <a:spLocks noGrp="1"/>
          </p:cNvSpPr>
          <p:nvPr>
            <p:ph type="title" hasCustomPrompt="1"/>
          </p:nvPr>
        </p:nvSpPr>
        <p:spPr>
          <a:xfrm>
            <a:off x="1019175" y="643730"/>
            <a:ext cx="4897438" cy="991719"/>
          </a:xfrm>
        </p:spPr>
        <p:txBody>
          <a:bodyPr anchor="ctr">
            <a:normAutofit/>
          </a:bodyPr>
          <a:lstStyle>
            <a:lvl1pPr>
              <a:defRPr sz="4400">
                <a:solidFill>
                  <a:schemeClr val="accent1"/>
                </a:solidFill>
              </a:defRPr>
            </a:lvl1pPr>
          </a:lstStyle>
          <a:p>
            <a:r>
              <a:rPr lang="sv-SE" dirty="0"/>
              <a:t>Klicka för att ändra</a:t>
            </a:r>
          </a:p>
        </p:txBody>
      </p:sp>
      <p:sp>
        <p:nvSpPr>
          <p:cNvPr id="14" name="Platshållare för text 3">
            <a:extLst>
              <a:ext uri="{FF2B5EF4-FFF2-40B4-BE49-F238E27FC236}">
                <a16:creationId xmlns:a16="http://schemas.microsoft.com/office/drawing/2014/main" id="{1A8EA935-F677-D448-B1B8-0D5C68626401}"/>
              </a:ext>
            </a:extLst>
          </p:cNvPr>
          <p:cNvSpPr>
            <a:spLocks noGrp="1"/>
          </p:cNvSpPr>
          <p:nvPr>
            <p:ph type="body" sz="half" idx="2"/>
          </p:nvPr>
        </p:nvSpPr>
        <p:spPr>
          <a:xfrm>
            <a:off x="1019174" y="1676688"/>
            <a:ext cx="4897439" cy="410778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11053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0E9F02-61B4-3148-A0ED-3D3B0BEB054D}"/>
              </a:ext>
            </a:extLst>
          </p:cNvPr>
          <p:cNvSpPr>
            <a:spLocks noGrp="1"/>
          </p:cNvSpPr>
          <p:nvPr>
            <p:ph type="title"/>
          </p:nvPr>
        </p:nvSpPr>
        <p:spPr/>
        <p:txBody>
          <a:bodyPr/>
          <a:lstStyle>
            <a:lvl1pPr>
              <a:defRPr>
                <a:solidFill>
                  <a:schemeClr val="accent1"/>
                </a:solidFill>
              </a:defRPr>
            </a:lvl1pPr>
          </a:lstStyle>
          <a:p>
            <a:r>
              <a:rPr lang="sv-SE" dirty="0"/>
              <a:t>Klicka här för att ändra mall för rubrikformat</a:t>
            </a:r>
          </a:p>
        </p:txBody>
      </p:sp>
    </p:spTree>
    <p:extLst>
      <p:ext uri="{BB962C8B-B14F-4D97-AF65-F5344CB8AC3E}">
        <p14:creationId xmlns:p14="http://schemas.microsoft.com/office/powerpoint/2010/main" val="212958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63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Avslutningssida">
    <p:bg>
      <p:bgPr>
        <a:solidFill>
          <a:schemeClr val="accent4"/>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6830BC8-0A6B-7140-90A4-7E2FB9DCB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1909" y="2882094"/>
            <a:ext cx="3368182" cy="1093812"/>
          </a:xfrm>
          <a:prstGeom prst="rect">
            <a:avLst/>
          </a:prstGeom>
        </p:spPr>
      </p:pic>
    </p:spTree>
    <p:extLst>
      <p:ext uri="{BB962C8B-B14F-4D97-AF65-F5344CB8AC3E}">
        <p14:creationId xmlns:p14="http://schemas.microsoft.com/office/powerpoint/2010/main" val="361766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C484195-23C7-8047-88E8-3950BA211C1B}"/>
              </a:ext>
            </a:extLst>
          </p:cNvPr>
          <p:cNvSpPr>
            <a:spLocks noGrp="1"/>
          </p:cNvSpPr>
          <p:nvPr>
            <p:ph type="title"/>
          </p:nvPr>
        </p:nvSpPr>
        <p:spPr>
          <a:xfrm>
            <a:off x="1019174" y="604988"/>
            <a:ext cx="10117139" cy="107943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A034496-3F22-B54C-BE46-3C034ED885EC}"/>
              </a:ext>
            </a:extLst>
          </p:cNvPr>
          <p:cNvSpPr>
            <a:spLocks noGrp="1"/>
          </p:cNvSpPr>
          <p:nvPr>
            <p:ph type="body" idx="1"/>
          </p:nvPr>
        </p:nvSpPr>
        <p:spPr>
          <a:xfrm>
            <a:off x="1019174" y="1699919"/>
            <a:ext cx="10117139" cy="406905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a:extLst>
              <a:ext uri="{FF2B5EF4-FFF2-40B4-BE49-F238E27FC236}">
                <a16:creationId xmlns:a16="http://schemas.microsoft.com/office/drawing/2014/main" id="{931D9459-0D36-E04C-BC77-FA515DA53D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625253" y="6193658"/>
            <a:ext cx="1022120" cy="331932"/>
          </a:xfrm>
          <a:prstGeom prst="rect">
            <a:avLst/>
          </a:prstGeom>
        </p:spPr>
      </p:pic>
    </p:spTree>
    <p:extLst>
      <p:ext uri="{BB962C8B-B14F-4D97-AF65-F5344CB8AC3E}">
        <p14:creationId xmlns:p14="http://schemas.microsoft.com/office/powerpoint/2010/main" val="3218550292"/>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62" r:id="rId3"/>
    <p:sldLayoutId id="2147483652" r:id="rId4"/>
    <p:sldLayoutId id="2147483657" r:id="rId5"/>
    <p:sldLayoutId id="2147483661" r:id="rId6"/>
    <p:sldLayoutId id="2147483654" r:id="rId7"/>
    <p:sldLayoutId id="2147483655" r:id="rId8"/>
    <p:sldLayoutId id="2147483660" r:id="rId9"/>
    <p:sldLayoutId id="2147483663" r:id="rId10"/>
    <p:sldLayoutId id="2147483664" r:id="rId11"/>
  </p:sldLayoutIdLst>
  <p:hf hdr="0" ftr="0"/>
  <p:txStyles>
    <p:titleStyle>
      <a:lvl1pPr algn="l" defTabSz="914400" rtl="0" eaLnBrk="1" latinLnBrk="0" hangingPunct="1">
        <a:lnSpc>
          <a:spcPct val="90000"/>
        </a:lnSpc>
        <a:spcBef>
          <a:spcPct val="0"/>
        </a:spcBef>
        <a:buNone/>
        <a:defRPr sz="4400" kern="120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SzPct val="75000"/>
        <a:buFont typeface="Systemtypsnitt normalt"/>
        <a:buChar char="○"/>
        <a:defRPr sz="2800" b="0" i="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100000"/>
        </a:lnSpc>
        <a:spcBef>
          <a:spcPts val="500"/>
        </a:spcBef>
        <a:buSzPct val="75000"/>
        <a:buFont typeface="Systemtypsnitt normalt"/>
        <a:buChar char="○"/>
        <a:defRPr sz="2400" b="0" i="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100000"/>
        </a:lnSpc>
        <a:spcBef>
          <a:spcPts val="500"/>
        </a:spcBef>
        <a:buSzPct val="75000"/>
        <a:buFont typeface="Systemtypsnitt normalt"/>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100000"/>
        </a:lnSpc>
        <a:spcBef>
          <a:spcPts val="500"/>
        </a:spcBef>
        <a:buSzPct val="75000"/>
        <a:buFont typeface="Systemtypsnitt normalt"/>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100000"/>
        </a:lnSpc>
        <a:spcBef>
          <a:spcPts val="500"/>
        </a:spcBef>
        <a:buSzPct val="75000"/>
        <a:buFont typeface="Systemtypsnitt normalt"/>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015" userDrawn="1">
          <p15:clr>
            <a:srgbClr val="F26B43"/>
          </p15:clr>
        </p15:guide>
        <p15:guide id="4" orient="horz" pos="799" userDrawn="1">
          <p15:clr>
            <a:srgbClr val="F26B43"/>
          </p15:clr>
        </p15:guide>
        <p15:guide id="5" pos="642" userDrawn="1">
          <p15:clr>
            <a:srgbClr val="F26B43"/>
          </p15:clr>
        </p15:guide>
        <p15:guide id="6" orient="horz" pos="1480" userDrawn="1">
          <p15:clr>
            <a:srgbClr val="F26B43"/>
          </p15:clr>
        </p15:guide>
        <p15:guide id="7" orient="horz" pos="3634" userDrawn="1">
          <p15:clr>
            <a:srgbClr val="F26B43"/>
          </p15:clr>
        </p15:guide>
        <p15:guide id="8" pos="3953" userDrawn="1">
          <p15:clr>
            <a:srgbClr val="F26B43"/>
          </p15:clr>
        </p15:guide>
        <p15:guide id="9" pos="3727" userDrawn="1">
          <p15:clr>
            <a:srgbClr val="F26B43"/>
          </p15:clr>
        </p15:guide>
        <p15:guide id="10" pos="54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tif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utomhus, klippa, hjord, vatten&#10;&#10;Automatiskt genererad beskrivning">
            <a:extLst>
              <a:ext uri="{FF2B5EF4-FFF2-40B4-BE49-F238E27FC236}">
                <a16:creationId xmlns:a16="http://schemas.microsoft.com/office/drawing/2014/main" id="{C7302F66-AC27-1549-8140-0057026D2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595"/>
            <a:ext cx="12192000" cy="6850809"/>
          </a:xfrm>
          <a:prstGeom prst="rect">
            <a:avLst/>
          </a:prstGeom>
        </p:spPr>
      </p:pic>
      <p:sp>
        <p:nvSpPr>
          <p:cNvPr id="2" name="Rubrik 1">
            <a:extLst>
              <a:ext uri="{FF2B5EF4-FFF2-40B4-BE49-F238E27FC236}">
                <a16:creationId xmlns:a16="http://schemas.microsoft.com/office/drawing/2014/main" id="{1F09FDB1-B570-8244-B81E-5D90683CEE34}"/>
              </a:ext>
            </a:extLst>
          </p:cNvPr>
          <p:cNvSpPr>
            <a:spLocks noGrp="1"/>
          </p:cNvSpPr>
          <p:nvPr>
            <p:ph type="ctrTitle"/>
          </p:nvPr>
        </p:nvSpPr>
        <p:spPr>
          <a:xfrm>
            <a:off x="1022964" y="1491963"/>
            <a:ext cx="8784773" cy="1866673"/>
          </a:xfrm>
        </p:spPr>
        <p:txBody>
          <a:bodyPr>
            <a:normAutofit/>
          </a:bodyPr>
          <a:lstStyle/>
          <a:p>
            <a:pPr algn="l">
              <a:lnSpc>
                <a:spcPct val="90000"/>
              </a:lnSpc>
            </a:pPr>
            <a:r>
              <a:rPr lang="sv-SE" sz="5400" dirty="0"/>
              <a:t>tolv kommuner – ett mål: </a:t>
            </a:r>
            <a:br>
              <a:rPr lang="sv-SE" sz="5400" dirty="0"/>
            </a:br>
            <a:r>
              <a:rPr lang="sv-SE" sz="5400" dirty="0"/>
              <a:t>Sveriges bästa livsmiljö</a:t>
            </a:r>
          </a:p>
        </p:txBody>
      </p:sp>
      <p:pic>
        <p:nvPicPr>
          <p:cNvPr id="5" name="Bildobjekt 4">
            <a:extLst>
              <a:ext uri="{FF2B5EF4-FFF2-40B4-BE49-F238E27FC236}">
                <a16:creationId xmlns:a16="http://schemas.microsoft.com/office/drawing/2014/main" id="{966FA4C1-EBCE-4347-B042-DFD02BFCFB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858" y="677953"/>
            <a:ext cx="1818207" cy="590460"/>
          </a:xfrm>
          <a:prstGeom prst="rect">
            <a:avLst/>
          </a:prstGeom>
        </p:spPr>
      </p:pic>
    </p:spTree>
    <p:extLst>
      <p:ext uri="{BB962C8B-B14F-4D97-AF65-F5344CB8AC3E}">
        <p14:creationId xmlns:p14="http://schemas.microsoft.com/office/powerpoint/2010/main" val="271290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E553CBD-99EB-774A-B1EA-72CD62FBBF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6613" y="0"/>
            <a:ext cx="6275387" cy="6858000"/>
          </a:xfrm>
          <a:prstGeom prst="rect">
            <a:avLst/>
          </a:prstGeom>
        </p:spPr>
      </p:pic>
      <p:sp>
        <p:nvSpPr>
          <p:cNvPr id="13" name="Platshållare för innehåll 12">
            <a:extLst>
              <a:ext uri="{FF2B5EF4-FFF2-40B4-BE49-F238E27FC236}">
                <a16:creationId xmlns:a16="http://schemas.microsoft.com/office/drawing/2014/main" id="{249B2900-38FC-F746-A0BC-CE3E54A9FD4C}"/>
              </a:ext>
            </a:extLst>
          </p:cNvPr>
          <p:cNvSpPr>
            <a:spLocks noGrp="1"/>
          </p:cNvSpPr>
          <p:nvPr>
            <p:ph idx="1"/>
          </p:nvPr>
        </p:nvSpPr>
        <p:spPr>
          <a:xfrm>
            <a:off x="1035504" y="3440797"/>
            <a:ext cx="4026353" cy="1698096"/>
          </a:xfrm>
        </p:spPr>
        <p:txBody>
          <a:bodyPr>
            <a:normAutofit/>
          </a:bodyPr>
          <a:lstStyle/>
          <a:p>
            <a:pPr marL="0" indent="0">
              <a:buNone/>
            </a:pPr>
            <a:r>
              <a:rPr lang="sv-SE" sz="2400" dirty="0" err="1">
                <a:solidFill>
                  <a:schemeClr val="tx2"/>
                </a:solidFill>
              </a:rPr>
              <a:t>MalmöLundregionen</a:t>
            </a:r>
            <a:r>
              <a:rPr lang="sv-SE" sz="2400" dirty="0">
                <a:solidFill>
                  <a:schemeClr val="tx2"/>
                </a:solidFill>
              </a:rPr>
              <a:t> dominerar inom Skånes pendling.</a:t>
            </a:r>
          </a:p>
        </p:txBody>
      </p:sp>
      <p:sp>
        <p:nvSpPr>
          <p:cNvPr id="11" name="Ellips 10">
            <a:extLst>
              <a:ext uri="{FF2B5EF4-FFF2-40B4-BE49-F238E27FC236}">
                <a16:creationId xmlns:a16="http://schemas.microsoft.com/office/drawing/2014/main" id="{82EF4387-4F4D-B444-A91D-8F3065A2E166}"/>
              </a:ext>
            </a:extLst>
          </p:cNvPr>
          <p:cNvSpPr/>
          <p:nvPr/>
        </p:nvSpPr>
        <p:spPr>
          <a:xfrm>
            <a:off x="9556163" y="717590"/>
            <a:ext cx="2080800" cy="2080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sv-SE" sz="4000" dirty="0">
                <a:solidFill>
                  <a:schemeClr val="accent1"/>
                </a:solidFill>
                <a:latin typeface="Bebas Neue" panose="020B0606020202050201" pitchFamily="34" charset="77"/>
              </a:rPr>
              <a:t>150 000 </a:t>
            </a:r>
            <a:r>
              <a:rPr lang="sv-SE" sz="1400" dirty="0">
                <a:solidFill>
                  <a:schemeClr val="accent1"/>
                </a:solidFill>
                <a:latin typeface="Bebas Neue" panose="020B0606020202050201" pitchFamily="34" charset="77"/>
              </a:rPr>
              <a:t>personer pendlar inom </a:t>
            </a:r>
            <a:r>
              <a:rPr lang="sv-SE" sz="1400" dirty="0" err="1">
                <a:solidFill>
                  <a:schemeClr val="accent1"/>
                </a:solidFill>
                <a:latin typeface="Bebas Neue" panose="020B0606020202050201" pitchFamily="34" charset="77"/>
              </a:rPr>
              <a:t>MalmöLund</a:t>
            </a:r>
            <a:r>
              <a:rPr lang="sv-SE" sz="1400" dirty="0">
                <a:solidFill>
                  <a:schemeClr val="accent1"/>
                </a:solidFill>
                <a:latin typeface="Bebas Neue" panose="020B0606020202050201" pitchFamily="34" charset="77"/>
              </a:rPr>
              <a:t>-regionen </a:t>
            </a:r>
          </a:p>
        </p:txBody>
      </p:sp>
      <p:pic>
        <p:nvPicPr>
          <p:cNvPr id="10" name="Bildobjekt 9">
            <a:extLst>
              <a:ext uri="{FF2B5EF4-FFF2-40B4-BE49-F238E27FC236}">
                <a16:creationId xmlns:a16="http://schemas.microsoft.com/office/drawing/2014/main" id="{ADF864AE-3DAB-BC4D-B2B5-240E94805B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5253" y="6193658"/>
            <a:ext cx="1022120" cy="331932"/>
          </a:xfrm>
          <a:prstGeom prst="rect">
            <a:avLst/>
          </a:prstGeom>
        </p:spPr>
      </p:pic>
      <p:sp>
        <p:nvSpPr>
          <p:cNvPr id="7" name="Rubrik 2">
            <a:extLst>
              <a:ext uri="{FF2B5EF4-FFF2-40B4-BE49-F238E27FC236}">
                <a16:creationId xmlns:a16="http://schemas.microsoft.com/office/drawing/2014/main" id="{BB320952-D252-EC45-8759-F35EEC4370E1}"/>
              </a:ext>
            </a:extLst>
          </p:cNvPr>
          <p:cNvSpPr txBox="1">
            <a:spLocks/>
          </p:cNvSpPr>
          <p:nvPr/>
        </p:nvSpPr>
        <p:spPr>
          <a:xfrm>
            <a:off x="1035504" y="1432351"/>
            <a:ext cx="3553121" cy="1485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Bebas Neue" panose="020B0606020202050201" pitchFamily="34" charset="77"/>
                <a:ea typeface="+mj-ea"/>
                <a:cs typeface="+mj-cs"/>
              </a:defRPr>
            </a:lvl1pPr>
          </a:lstStyle>
          <a:p>
            <a:r>
              <a:rPr lang="sv-SE" sz="2000" dirty="0"/>
              <a:t>Infrastruktur:</a:t>
            </a:r>
            <a:br>
              <a:rPr lang="sv-SE" sz="2000" dirty="0"/>
            </a:br>
            <a:br>
              <a:rPr lang="sv-SE" sz="1000" dirty="0"/>
            </a:br>
            <a:r>
              <a:rPr lang="sv-SE" dirty="0"/>
              <a:t>Rörlighet och Pendlingsvilja</a:t>
            </a:r>
          </a:p>
        </p:txBody>
      </p:sp>
    </p:spTree>
    <p:extLst>
      <p:ext uri="{BB962C8B-B14F-4D97-AF65-F5344CB8AC3E}">
        <p14:creationId xmlns:p14="http://schemas.microsoft.com/office/powerpoint/2010/main" val="133613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inomhus, bärbar dator, dator, sitter&#10;&#10;Automatiskt genererad beskrivning">
            <a:extLst>
              <a:ext uri="{FF2B5EF4-FFF2-40B4-BE49-F238E27FC236}">
                <a16:creationId xmlns:a16="http://schemas.microsoft.com/office/drawing/2014/main" id="{7EC8536A-A01F-BA43-830F-762AB760FC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6613" y="0"/>
            <a:ext cx="6275386" cy="6858000"/>
          </a:xfrm>
          <a:prstGeom prst="rect">
            <a:avLst/>
          </a:prstGeom>
        </p:spPr>
      </p:pic>
      <p:sp>
        <p:nvSpPr>
          <p:cNvPr id="13" name="Platshållare för innehåll 12">
            <a:extLst>
              <a:ext uri="{FF2B5EF4-FFF2-40B4-BE49-F238E27FC236}">
                <a16:creationId xmlns:a16="http://schemas.microsoft.com/office/drawing/2014/main" id="{249B2900-38FC-F746-A0BC-CE3E54A9FD4C}"/>
              </a:ext>
            </a:extLst>
          </p:cNvPr>
          <p:cNvSpPr>
            <a:spLocks noGrp="1"/>
          </p:cNvSpPr>
          <p:nvPr>
            <p:ph idx="1"/>
          </p:nvPr>
        </p:nvSpPr>
        <p:spPr>
          <a:xfrm>
            <a:off x="1035504" y="3440797"/>
            <a:ext cx="3961039" cy="1698096"/>
          </a:xfrm>
        </p:spPr>
        <p:txBody>
          <a:bodyPr>
            <a:normAutofit/>
          </a:bodyPr>
          <a:lstStyle/>
          <a:p>
            <a:pPr marL="0" indent="0">
              <a:buNone/>
            </a:pPr>
            <a:r>
              <a:rPr lang="sv-SE" sz="2400" dirty="0">
                <a:solidFill>
                  <a:schemeClr val="tx2"/>
                </a:solidFill>
              </a:rPr>
              <a:t>Stor innovationskraft inom </a:t>
            </a:r>
            <a:r>
              <a:rPr lang="sv-SE" sz="2400" dirty="0" err="1">
                <a:solidFill>
                  <a:schemeClr val="tx2"/>
                </a:solidFill>
              </a:rPr>
              <a:t>MalmöLundregionen</a:t>
            </a:r>
            <a:r>
              <a:rPr lang="sv-SE" sz="2400" dirty="0">
                <a:solidFill>
                  <a:schemeClr val="tx2"/>
                </a:solidFill>
              </a:rPr>
              <a:t> driver på digitaliseringen.</a:t>
            </a:r>
          </a:p>
        </p:txBody>
      </p:sp>
      <p:sp>
        <p:nvSpPr>
          <p:cNvPr id="11" name="Ellips 10">
            <a:extLst>
              <a:ext uri="{FF2B5EF4-FFF2-40B4-BE49-F238E27FC236}">
                <a16:creationId xmlns:a16="http://schemas.microsoft.com/office/drawing/2014/main" id="{82EF4387-4F4D-B444-A91D-8F3065A2E166}"/>
              </a:ext>
            </a:extLst>
          </p:cNvPr>
          <p:cNvSpPr/>
          <p:nvPr/>
        </p:nvSpPr>
        <p:spPr>
          <a:xfrm>
            <a:off x="9556163" y="717590"/>
            <a:ext cx="2080800" cy="2080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accent1"/>
                </a:solidFill>
                <a:latin typeface="Bebas Neue" panose="020B0606020202050201" pitchFamily="34" charset="77"/>
              </a:rPr>
              <a:t>4</a:t>
            </a:r>
          </a:p>
          <a:p>
            <a:pPr algn="ctr"/>
            <a:r>
              <a:rPr lang="sv-SE" sz="1400" dirty="0">
                <a:solidFill>
                  <a:schemeClr val="accent1"/>
                </a:solidFill>
                <a:latin typeface="Bebas Neue" panose="020B0606020202050201" pitchFamily="34" charset="77"/>
              </a:rPr>
              <a:t>Universitet och flera inkubatorer &amp; forskningsparker</a:t>
            </a:r>
          </a:p>
        </p:txBody>
      </p:sp>
      <p:pic>
        <p:nvPicPr>
          <p:cNvPr id="14" name="Bildobjekt 13" descr="En bild som visar ritning, tallrik&#10;&#10;Automatiskt genererad beskrivning">
            <a:extLst>
              <a:ext uri="{FF2B5EF4-FFF2-40B4-BE49-F238E27FC236}">
                <a16:creationId xmlns:a16="http://schemas.microsoft.com/office/drawing/2014/main" id="{22584E8F-80C8-FE42-BECA-8E78B4C47D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5253" y="6191740"/>
            <a:ext cx="1022120" cy="367325"/>
          </a:xfrm>
          <a:prstGeom prst="rect">
            <a:avLst/>
          </a:prstGeom>
        </p:spPr>
      </p:pic>
      <p:sp>
        <p:nvSpPr>
          <p:cNvPr id="8" name="Rubrik 2">
            <a:extLst>
              <a:ext uri="{FF2B5EF4-FFF2-40B4-BE49-F238E27FC236}">
                <a16:creationId xmlns:a16="http://schemas.microsoft.com/office/drawing/2014/main" id="{AAE06E3F-474B-DA48-8F0F-36D8B559CAC4}"/>
              </a:ext>
            </a:extLst>
          </p:cNvPr>
          <p:cNvSpPr txBox="1">
            <a:spLocks/>
          </p:cNvSpPr>
          <p:nvPr/>
        </p:nvSpPr>
        <p:spPr>
          <a:xfrm>
            <a:off x="1035504" y="1432351"/>
            <a:ext cx="4481893" cy="1485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Bebas Neue" panose="020B0606020202050201" pitchFamily="34" charset="77"/>
                <a:ea typeface="+mj-ea"/>
                <a:cs typeface="+mj-cs"/>
              </a:defRPr>
            </a:lvl1pPr>
          </a:lstStyle>
          <a:p>
            <a:r>
              <a:rPr lang="sv-SE" sz="2000" dirty="0"/>
              <a:t>Digitalisering:</a:t>
            </a:r>
            <a:br>
              <a:rPr lang="sv-SE" sz="2000" dirty="0"/>
            </a:br>
            <a:br>
              <a:rPr lang="sv-SE" sz="1000" dirty="0"/>
            </a:br>
            <a:r>
              <a:rPr lang="sv-SE" dirty="0"/>
              <a:t>Stor innovationskraft skapar möjligheter</a:t>
            </a:r>
          </a:p>
        </p:txBody>
      </p:sp>
    </p:spTree>
    <p:extLst>
      <p:ext uri="{BB962C8B-B14F-4D97-AF65-F5344CB8AC3E}">
        <p14:creationId xmlns:p14="http://schemas.microsoft.com/office/powerpoint/2010/main" val="18565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Rak 14">
            <a:extLst>
              <a:ext uri="{FF2B5EF4-FFF2-40B4-BE49-F238E27FC236}">
                <a16:creationId xmlns:a16="http://schemas.microsoft.com/office/drawing/2014/main" id="{3EE2C82A-76C0-F145-A85E-9F772F4611F1}"/>
              </a:ext>
            </a:extLst>
          </p:cNvPr>
          <p:cNvCxnSpPr>
            <a:cxnSpLocks/>
          </p:cNvCxnSpPr>
          <p:nvPr/>
        </p:nvCxnSpPr>
        <p:spPr>
          <a:xfrm>
            <a:off x="5732431" y="3786769"/>
            <a:ext cx="7517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68A5DF24-FCCB-8947-93C7-E77554E62C6C}"/>
              </a:ext>
            </a:extLst>
          </p:cNvPr>
          <p:cNvCxnSpPr>
            <a:cxnSpLocks/>
          </p:cNvCxnSpPr>
          <p:nvPr/>
        </p:nvCxnSpPr>
        <p:spPr>
          <a:xfrm>
            <a:off x="5729260" y="2549532"/>
            <a:ext cx="7517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Rak 56">
            <a:extLst>
              <a:ext uri="{FF2B5EF4-FFF2-40B4-BE49-F238E27FC236}">
                <a16:creationId xmlns:a16="http://schemas.microsoft.com/office/drawing/2014/main" id="{90F51CE4-FD00-3842-889D-C362A05A0F49}"/>
              </a:ext>
            </a:extLst>
          </p:cNvPr>
          <p:cNvCxnSpPr>
            <a:cxnSpLocks/>
          </p:cNvCxnSpPr>
          <p:nvPr/>
        </p:nvCxnSpPr>
        <p:spPr>
          <a:xfrm>
            <a:off x="6096000" y="2549532"/>
            <a:ext cx="0" cy="287036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Rak 47">
            <a:extLst>
              <a:ext uri="{FF2B5EF4-FFF2-40B4-BE49-F238E27FC236}">
                <a16:creationId xmlns:a16="http://schemas.microsoft.com/office/drawing/2014/main" id="{9E0D0529-052D-934B-8053-CDB11AE37416}"/>
              </a:ext>
            </a:extLst>
          </p:cNvPr>
          <p:cNvCxnSpPr>
            <a:cxnSpLocks/>
          </p:cNvCxnSpPr>
          <p:nvPr/>
        </p:nvCxnSpPr>
        <p:spPr>
          <a:xfrm>
            <a:off x="2578567" y="5280882"/>
            <a:ext cx="730971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7033D7C-D15D-C44D-9B8C-96B61D957A26}"/>
              </a:ext>
            </a:extLst>
          </p:cNvPr>
          <p:cNvSpPr>
            <a:spLocks noGrp="1"/>
          </p:cNvSpPr>
          <p:nvPr>
            <p:ph type="title"/>
          </p:nvPr>
        </p:nvSpPr>
        <p:spPr>
          <a:xfrm>
            <a:off x="1019174" y="567251"/>
            <a:ext cx="10117139" cy="1079433"/>
          </a:xfrm>
        </p:spPr>
        <p:txBody>
          <a:bodyPr/>
          <a:lstStyle/>
          <a:p>
            <a:pPr algn="ctr"/>
            <a:r>
              <a:rPr lang="sv-SE" dirty="0">
                <a:solidFill>
                  <a:schemeClr val="accent1"/>
                </a:solidFill>
              </a:rPr>
              <a:t>Organisationen</a:t>
            </a:r>
          </a:p>
        </p:txBody>
      </p:sp>
      <p:sp>
        <p:nvSpPr>
          <p:cNvPr id="6" name="Rektangel 5">
            <a:extLst>
              <a:ext uri="{FF2B5EF4-FFF2-40B4-BE49-F238E27FC236}">
                <a16:creationId xmlns:a16="http://schemas.microsoft.com/office/drawing/2014/main" id="{5F23F878-98E6-0649-9FFD-ADF8B81EA266}"/>
              </a:ext>
            </a:extLst>
          </p:cNvPr>
          <p:cNvSpPr/>
          <p:nvPr/>
        </p:nvSpPr>
        <p:spPr>
          <a:xfrm>
            <a:off x="2311845" y="2013197"/>
            <a:ext cx="360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Source Sans Pro" panose="020B0503030403020204" pitchFamily="34" charset="0"/>
                <a:ea typeface="Source Sans Pro" panose="020B0503030403020204" pitchFamily="34" charset="0"/>
              </a:rPr>
              <a:t>Ordförande</a:t>
            </a:r>
          </a:p>
          <a:p>
            <a:pPr algn="ctr"/>
            <a:r>
              <a:rPr lang="sv-SE" sz="1200" dirty="0">
                <a:latin typeface="Source Sans Pro" panose="020B0503030403020204" pitchFamily="34" charset="0"/>
                <a:ea typeface="Source Sans Pro" panose="020B0503030403020204" pitchFamily="34" charset="0"/>
              </a:rPr>
              <a:t>Ordförandeskapet roterar årligen mellan Malmö och Lund kommuner</a:t>
            </a:r>
          </a:p>
        </p:txBody>
      </p:sp>
      <p:sp>
        <p:nvSpPr>
          <p:cNvPr id="22" name="Rektangel 21">
            <a:extLst>
              <a:ext uri="{FF2B5EF4-FFF2-40B4-BE49-F238E27FC236}">
                <a16:creationId xmlns:a16="http://schemas.microsoft.com/office/drawing/2014/main" id="{0378B50A-C944-124D-BDA8-5F242E42A2B0}"/>
              </a:ext>
            </a:extLst>
          </p:cNvPr>
          <p:cNvSpPr/>
          <p:nvPr/>
        </p:nvSpPr>
        <p:spPr>
          <a:xfrm>
            <a:off x="6284508" y="2013197"/>
            <a:ext cx="360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Source Sans Pro" panose="020B0503030403020204" pitchFamily="34" charset="0"/>
                <a:ea typeface="Source Sans Pro" panose="020B0503030403020204" pitchFamily="34" charset="0"/>
              </a:rPr>
              <a:t>Styrelse</a:t>
            </a:r>
          </a:p>
          <a:p>
            <a:pPr algn="ctr"/>
            <a:r>
              <a:rPr lang="sv-SE" sz="1200" dirty="0">
                <a:latin typeface="Source Sans Pro" panose="020B0503030403020204" pitchFamily="34" charset="0"/>
                <a:ea typeface="Source Sans Pro" panose="020B0503030403020204" pitchFamily="34" charset="0"/>
              </a:rPr>
              <a:t>Representanter för varje medlemskommun</a:t>
            </a:r>
          </a:p>
        </p:txBody>
      </p:sp>
      <p:sp>
        <p:nvSpPr>
          <p:cNvPr id="23" name="Rektangel 22">
            <a:extLst>
              <a:ext uri="{FF2B5EF4-FFF2-40B4-BE49-F238E27FC236}">
                <a16:creationId xmlns:a16="http://schemas.microsoft.com/office/drawing/2014/main" id="{B304AD8D-DE88-AF48-BE35-3D9E0B31F1B2}"/>
              </a:ext>
            </a:extLst>
          </p:cNvPr>
          <p:cNvSpPr/>
          <p:nvPr/>
        </p:nvSpPr>
        <p:spPr>
          <a:xfrm>
            <a:off x="2311845" y="3246769"/>
            <a:ext cx="360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Source Sans Pro" panose="020B0503030403020204" pitchFamily="34" charset="0"/>
                <a:ea typeface="Source Sans Pro" panose="020B0503030403020204" pitchFamily="34" charset="0"/>
              </a:rPr>
              <a:t>Kommundirektörsgrupp</a:t>
            </a:r>
          </a:p>
          <a:p>
            <a:pPr algn="ctr"/>
            <a:r>
              <a:rPr lang="sv-SE" sz="1200" dirty="0">
                <a:latin typeface="Source Sans Pro" panose="020B0503030403020204" pitchFamily="34" charset="0"/>
                <a:ea typeface="Source Sans Pro" panose="020B0503030403020204" pitchFamily="34" charset="0"/>
              </a:rPr>
              <a:t>B</a:t>
            </a:r>
            <a:r>
              <a:rPr lang="sv-SE" sz="1200" dirty="0"/>
              <a:t>eredning och samordning av de uppdrag som lämnas av styrelsen</a:t>
            </a:r>
            <a:endParaRPr lang="sv-SE" sz="1200" dirty="0">
              <a:latin typeface="Source Sans Pro" panose="020B0503030403020204" pitchFamily="34" charset="0"/>
              <a:ea typeface="Source Sans Pro" panose="020B0503030403020204" pitchFamily="34" charset="0"/>
            </a:endParaRPr>
          </a:p>
        </p:txBody>
      </p:sp>
      <p:sp>
        <p:nvSpPr>
          <p:cNvPr id="24" name="Rektangel 23">
            <a:extLst>
              <a:ext uri="{FF2B5EF4-FFF2-40B4-BE49-F238E27FC236}">
                <a16:creationId xmlns:a16="http://schemas.microsoft.com/office/drawing/2014/main" id="{40F1A566-2640-4549-82F9-3CB4BA2542E1}"/>
              </a:ext>
            </a:extLst>
          </p:cNvPr>
          <p:cNvSpPr/>
          <p:nvPr/>
        </p:nvSpPr>
        <p:spPr>
          <a:xfrm>
            <a:off x="861052" y="5012779"/>
            <a:ext cx="1994287" cy="52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Klimat &amp; miljö</a:t>
            </a:r>
          </a:p>
        </p:txBody>
      </p:sp>
      <p:sp>
        <p:nvSpPr>
          <p:cNvPr id="43" name="Rektangel 42">
            <a:extLst>
              <a:ext uri="{FF2B5EF4-FFF2-40B4-BE49-F238E27FC236}">
                <a16:creationId xmlns:a16="http://schemas.microsoft.com/office/drawing/2014/main" id="{82EA2FB9-2B1E-8946-B535-51946F511711}"/>
              </a:ext>
            </a:extLst>
          </p:cNvPr>
          <p:cNvSpPr/>
          <p:nvPr/>
        </p:nvSpPr>
        <p:spPr>
          <a:xfrm>
            <a:off x="2986110" y="5012779"/>
            <a:ext cx="1994287" cy="52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Näringsliv</a:t>
            </a:r>
          </a:p>
        </p:txBody>
      </p:sp>
      <p:sp>
        <p:nvSpPr>
          <p:cNvPr id="44" name="Rektangel 43">
            <a:extLst>
              <a:ext uri="{FF2B5EF4-FFF2-40B4-BE49-F238E27FC236}">
                <a16:creationId xmlns:a16="http://schemas.microsoft.com/office/drawing/2014/main" id="{E38FAE10-BA9B-F044-94C5-5A36758EFDAA}"/>
              </a:ext>
            </a:extLst>
          </p:cNvPr>
          <p:cNvSpPr/>
          <p:nvPr/>
        </p:nvSpPr>
        <p:spPr>
          <a:xfrm>
            <a:off x="5111168" y="5012779"/>
            <a:ext cx="1994287" cy="52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Framtida kompetensförsörjning</a:t>
            </a:r>
          </a:p>
        </p:txBody>
      </p:sp>
      <p:sp>
        <p:nvSpPr>
          <p:cNvPr id="45" name="Rektangel 44">
            <a:extLst>
              <a:ext uri="{FF2B5EF4-FFF2-40B4-BE49-F238E27FC236}">
                <a16:creationId xmlns:a16="http://schemas.microsoft.com/office/drawing/2014/main" id="{B7D034AE-F91B-8B4B-BF7C-8F202F504B7F}"/>
              </a:ext>
            </a:extLst>
          </p:cNvPr>
          <p:cNvSpPr/>
          <p:nvPr/>
        </p:nvSpPr>
        <p:spPr>
          <a:xfrm>
            <a:off x="7236226" y="5012779"/>
            <a:ext cx="1994287" cy="52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Fysisk planering &amp; infrastruktur</a:t>
            </a:r>
          </a:p>
        </p:txBody>
      </p:sp>
      <p:sp>
        <p:nvSpPr>
          <p:cNvPr id="46" name="Rektangel 45">
            <a:extLst>
              <a:ext uri="{FF2B5EF4-FFF2-40B4-BE49-F238E27FC236}">
                <a16:creationId xmlns:a16="http://schemas.microsoft.com/office/drawing/2014/main" id="{11C55B8C-E442-F543-A020-B12158033455}"/>
              </a:ext>
            </a:extLst>
          </p:cNvPr>
          <p:cNvSpPr/>
          <p:nvPr/>
        </p:nvSpPr>
        <p:spPr>
          <a:xfrm>
            <a:off x="9361284" y="5012779"/>
            <a:ext cx="1994287" cy="52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Digitalisering</a:t>
            </a:r>
          </a:p>
        </p:txBody>
      </p:sp>
      <p:sp>
        <p:nvSpPr>
          <p:cNvPr id="47" name="Rektangel 46">
            <a:extLst>
              <a:ext uri="{FF2B5EF4-FFF2-40B4-BE49-F238E27FC236}">
                <a16:creationId xmlns:a16="http://schemas.microsoft.com/office/drawing/2014/main" id="{CE7F553E-44C5-DD47-89DD-927186B94F62}"/>
              </a:ext>
            </a:extLst>
          </p:cNvPr>
          <p:cNvSpPr/>
          <p:nvPr/>
        </p:nvSpPr>
        <p:spPr>
          <a:xfrm>
            <a:off x="6288279" y="3246769"/>
            <a:ext cx="360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2"/>
                </a:solidFill>
                <a:latin typeface="Source Sans Pro" panose="020B0503030403020204" pitchFamily="34" charset="0"/>
                <a:ea typeface="Source Sans Pro" panose="020B0503030403020204" pitchFamily="34" charset="0"/>
              </a:rPr>
              <a:t>Sekretariat</a:t>
            </a:r>
          </a:p>
          <a:p>
            <a:pPr algn="ctr"/>
            <a:r>
              <a:rPr lang="sv-SE" sz="1200" dirty="0">
                <a:solidFill>
                  <a:schemeClr val="bg2"/>
                </a:solidFill>
              </a:rPr>
              <a:t>Sekretariat till styrelsearbete och beredning samt koordinerar övrigt arbete</a:t>
            </a:r>
            <a:endParaRPr lang="sv-SE" sz="1200" dirty="0">
              <a:solidFill>
                <a:schemeClr val="bg2"/>
              </a:solidFill>
              <a:latin typeface="Source Sans Pro" panose="020B0503030403020204" pitchFamily="34" charset="0"/>
              <a:ea typeface="Source Sans Pro" panose="020B0503030403020204" pitchFamily="34" charset="0"/>
            </a:endParaRPr>
          </a:p>
        </p:txBody>
      </p:sp>
      <p:sp>
        <p:nvSpPr>
          <p:cNvPr id="7" name="textruta 6">
            <a:extLst>
              <a:ext uri="{FF2B5EF4-FFF2-40B4-BE49-F238E27FC236}">
                <a16:creationId xmlns:a16="http://schemas.microsoft.com/office/drawing/2014/main" id="{2B4B4E10-7C20-B047-8A90-96EA06572B7D}"/>
              </a:ext>
            </a:extLst>
          </p:cNvPr>
          <p:cNvSpPr txBox="1"/>
          <p:nvPr/>
        </p:nvSpPr>
        <p:spPr>
          <a:xfrm>
            <a:off x="4522787" y="4523995"/>
            <a:ext cx="3171061" cy="276999"/>
          </a:xfrm>
          <a:prstGeom prst="rect">
            <a:avLst/>
          </a:prstGeom>
          <a:solidFill>
            <a:schemeClr val="accent4"/>
          </a:solidFill>
        </p:spPr>
        <p:txBody>
          <a:bodyPr wrap="none" rtlCol="0">
            <a:spAutoFit/>
          </a:bodyPr>
          <a:lstStyle/>
          <a:p>
            <a:pPr algn="ctr"/>
            <a:r>
              <a:rPr lang="sv-SE" sz="1200" b="0" i="1" dirty="0">
                <a:latin typeface="Source Sans Pro" panose="020B0503030403020204" pitchFamily="34" charset="0"/>
                <a:ea typeface="Source Sans Pro" panose="020B0503030403020204" pitchFamily="34" charset="0"/>
              </a:rPr>
              <a:t>Arbetsgrupper kring prioriterade fokusområden</a:t>
            </a:r>
          </a:p>
        </p:txBody>
      </p:sp>
    </p:spTree>
    <p:extLst>
      <p:ext uri="{BB962C8B-B14F-4D97-AF65-F5344CB8AC3E}">
        <p14:creationId xmlns:p14="http://schemas.microsoft.com/office/powerpoint/2010/main" val="1435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utomhus, vatten, byggnad, flod&#10;&#10;Automatiskt genererad beskrivning">
            <a:extLst>
              <a:ext uri="{FF2B5EF4-FFF2-40B4-BE49-F238E27FC236}">
                <a16:creationId xmlns:a16="http://schemas.microsoft.com/office/drawing/2014/main" id="{F0F0DC56-DCC6-864E-B4D8-92442FA2A2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ktangel 3">
            <a:extLst>
              <a:ext uri="{FF2B5EF4-FFF2-40B4-BE49-F238E27FC236}">
                <a16:creationId xmlns:a16="http://schemas.microsoft.com/office/drawing/2014/main" id="{C8ECD344-79A3-4740-BB1C-8765B8C04115}"/>
              </a:ext>
            </a:extLst>
          </p:cNvPr>
          <p:cNvSpPr/>
          <p:nvPr/>
        </p:nvSpPr>
        <p:spPr>
          <a:xfrm>
            <a:off x="1019175" y="1839140"/>
            <a:ext cx="4700532" cy="3198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dirty="0"/>
          </a:p>
        </p:txBody>
      </p:sp>
      <p:sp>
        <p:nvSpPr>
          <p:cNvPr id="5" name="Platshållare för innehåll 1">
            <a:extLst>
              <a:ext uri="{FF2B5EF4-FFF2-40B4-BE49-F238E27FC236}">
                <a16:creationId xmlns:a16="http://schemas.microsoft.com/office/drawing/2014/main" id="{7C33ADCA-56C4-4E41-B763-301058D201A7}"/>
              </a:ext>
            </a:extLst>
          </p:cNvPr>
          <p:cNvSpPr txBox="1">
            <a:spLocks/>
          </p:cNvSpPr>
          <p:nvPr/>
        </p:nvSpPr>
        <p:spPr>
          <a:xfrm>
            <a:off x="1279954" y="2307711"/>
            <a:ext cx="4136444" cy="2261508"/>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40"/>
              </a:lnSpc>
              <a:buFont typeface="Arial" panose="020B0604020202020204" pitchFamily="34" charset="0"/>
              <a:buNone/>
            </a:pPr>
            <a:endParaRPr lang="sv-SE" sz="2000" dirty="0"/>
          </a:p>
        </p:txBody>
      </p:sp>
      <p:sp>
        <p:nvSpPr>
          <p:cNvPr id="13" name="textruta 12">
            <a:extLst>
              <a:ext uri="{FF2B5EF4-FFF2-40B4-BE49-F238E27FC236}">
                <a16:creationId xmlns:a16="http://schemas.microsoft.com/office/drawing/2014/main" id="{9CCD931E-3228-3944-946D-CE88B79E4548}"/>
              </a:ext>
            </a:extLst>
          </p:cNvPr>
          <p:cNvSpPr txBox="1"/>
          <p:nvPr/>
        </p:nvSpPr>
        <p:spPr>
          <a:xfrm>
            <a:off x="1450073" y="2222747"/>
            <a:ext cx="3627916" cy="2431435"/>
          </a:xfrm>
          <a:prstGeom prst="rect">
            <a:avLst/>
          </a:prstGeom>
          <a:noFill/>
        </p:spPr>
        <p:txBody>
          <a:bodyPr wrap="none" rtlCol="0">
            <a:spAutoFit/>
          </a:bodyPr>
          <a:lstStyle/>
          <a:p>
            <a:r>
              <a:rPr lang="sv-SE" sz="4400" dirty="0">
                <a:solidFill>
                  <a:schemeClr val="accent1"/>
                </a:solidFill>
                <a:latin typeface="Bebas Neue" panose="020B0606020202050201" pitchFamily="34" charset="77"/>
                <a:ea typeface="Source Sans Pro" panose="020B0503030403020204" pitchFamily="34" charset="0"/>
              </a:rPr>
              <a:t>Kontakt</a:t>
            </a:r>
            <a:endParaRPr lang="sv-SE" dirty="0">
              <a:latin typeface="Source Sans Pro" panose="020B0503030403020204" pitchFamily="34" charset="0"/>
              <a:ea typeface="Source Sans Pro" panose="020B0503030403020204" pitchFamily="34" charset="0"/>
            </a:endParaRPr>
          </a:p>
          <a:p>
            <a:r>
              <a:rPr lang="sv-SE" dirty="0">
                <a:latin typeface="Source Sans Pro" panose="020B0503030403020204" pitchFamily="34" charset="0"/>
                <a:ea typeface="Source Sans Pro" panose="020B0503030403020204" pitchFamily="34" charset="0"/>
              </a:rPr>
              <a:t>Linda Börjesson Katz</a:t>
            </a:r>
            <a:br>
              <a:rPr lang="sv-SE" dirty="0">
                <a:latin typeface="Source Sans Pro" panose="020B0503030403020204" pitchFamily="34" charset="0"/>
                <a:ea typeface="Source Sans Pro" panose="020B0503030403020204" pitchFamily="34" charset="0"/>
              </a:rPr>
            </a:br>
            <a:r>
              <a:rPr lang="sv-SE" dirty="0">
                <a:latin typeface="Source Sans Pro" panose="020B0503030403020204" pitchFamily="34" charset="0"/>
                <a:ea typeface="Source Sans Pro" panose="020B0503030403020204" pitchFamily="34" charset="0"/>
              </a:rPr>
              <a:t>Sekretariatsledare </a:t>
            </a:r>
            <a:br>
              <a:rPr lang="sv-SE" dirty="0">
                <a:latin typeface="Source Sans Pro" panose="020B0503030403020204" pitchFamily="34" charset="0"/>
                <a:ea typeface="Source Sans Pro" panose="020B0503030403020204" pitchFamily="34" charset="0"/>
              </a:rPr>
            </a:br>
            <a:r>
              <a:rPr lang="sv-SE" dirty="0" err="1">
                <a:latin typeface="Source Sans Pro" panose="020B0503030403020204" pitchFamily="34" charset="0"/>
                <a:ea typeface="Source Sans Pro" panose="020B0503030403020204" pitchFamily="34" charset="0"/>
              </a:rPr>
              <a:t>MalmöLundregionen</a:t>
            </a:r>
            <a:endParaRPr lang="sv-SE" dirty="0">
              <a:latin typeface="Source Sans Pro" panose="020B0503030403020204" pitchFamily="34" charset="0"/>
              <a:ea typeface="Source Sans Pro" panose="020B0503030403020204" pitchFamily="34" charset="0"/>
            </a:endParaRPr>
          </a:p>
          <a:p>
            <a:endParaRPr lang="sv-SE" dirty="0">
              <a:latin typeface="Source Sans Pro" panose="020B0503030403020204" pitchFamily="34" charset="0"/>
              <a:ea typeface="Source Sans Pro" panose="020B0503030403020204" pitchFamily="34" charset="0"/>
            </a:endParaRPr>
          </a:p>
          <a:p>
            <a:r>
              <a:rPr lang="sv-SE" dirty="0" err="1">
                <a:latin typeface="Source Sans Pro" panose="020B0503030403020204" pitchFamily="34" charset="0"/>
                <a:ea typeface="Source Sans Pro" panose="020B0503030403020204" pitchFamily="34" charset="0"/>
              </a:rPr>
              <a:t>linda.katz@malmolundregionen.se</a:t>
            </a:r>
            <a:r>
              <a:rPr lang="sv-SE" dirty="0">
                <a:latin typeface="Source Sans Pro" panose="020B0503030403020204" pitchFamily="34" charset="0"/>
                <a:ea typeface="Source Sans Pro" panose="020B0503030403020204" pitchFamily="34" charset="0"/>
              </a:rPr>
              <a:t> </a:t>
            </a:r>
          </a:p>
          <a:p>
            <a:r>
              <a:rPr lang="sv-SE" dirty="0" err="1">
                <a:latin typeface="Source Sans Pro" panose="020B0503030403020204" pitchFamily="34" charset="0"/>
                <a:ea typeface="Source Sans Pro" panose="020B0503030403020204" pitchFamily="34" charset="0"/>
              </a:rPr>
              <a:t>www.malmolundregionen.se</a:t>
            </a:r>
            <a:endParaRPr lang="sv-SE" dirty="0">
              <a:latin typeface="Source Sans Pro" panose="020B0503030403020204" pitchFamily="34" charset="0"/>
              <a:ea typeface="Source Sans Pro" panose="020B0503030403020204" pitchFamily="34" charset="0"/>
            </a:endParaRPr>
          </a:p>
        </p:txBody>
      </p:sp>
      <p:sp>
        <p:nvSpPr>
          <p:cNvPr id="2" name="textruta 1">
            <a:extLst>
              <a:ext uri="{FF2B5EF4-FFF2-40B4-BE49-F238E27FC236}">
                <a16:creationId xmlns:a16="http://schemas.microsoft.com/office/drawing/2014/main" id="{0183AD9D-22D2-CA47-9E88-035900336EDE}"/>
              </a:ext>
            </a:extLst>
          </p:cNvPr>
          <p:cNvSpPr txBox="1"/>
          <p:nvPr/>
        </p:nvSpPr>
        <p:spPr>
          <a:xfrm>
            <a:off x="65405" y="6560754"/>
            <a:ext cx="7001824" cy="200055"/>
          </a:xfrm>
          <a:prstGeom prst="rect">
            <a:avLst/>
          </a:prstGeom>
          <a:noFill/>
        </p:spPr>
        <p:txBody>
          <a:bodyPr wrap="square" rtlCol="0">
            <a:spAutoFit/>
          </a:bodyPr>
          <a:lstStyle/>
          <a:p>
            <a:r>
              <a:rPr lang="sv-SE" sz="700" b="0" i="0" dirty="0">
                <a:solidFill>
                  <a:schemeClr val="bg1"/>
                </a:solidFill>
                <a:latin typeface="Source Sans Pro" panose="020B0503030403020204" pitchFamily="34" charset="0"/>
                <a:ea typeface="Source Sans Pro" panose="020B0503030403020204" pitchFamily="34" charset="0"/>
              </a:rPr>
              <a:t>Bilder hämtade från </a:t>
            </a:r>
            <a:r>
              <a:rPr lang="sv-SE" sz="700" b="0" i="0" dirty="0" err="1">
                <a:solidFill>
                  <a:schemeClr val="bg1"/>
                </a:solidFill>
                <a:latin typeface="Source Sans Pro" panose="020B0503030403020204" pitchFamily="34" charset="0"/>
                <a:ea typeface="Source Sans Pro" panose="020B0503030403020204" pitchFamily="34" charset="0"/>
              </a:rPr>
              <a:t>Unsplash</a:t>
            </a:r>
            <a:r>
              <a:rPr lang="sv-SE" sz="700" b="0" i="0" dirty="0">
                <a:solidFill>
                  <a:schemeClr val="bg1"/>
                </a:solidFill>
                <a:latin typeface="Source Sans Pro" panose="020B0503030403020204" pitchFamily="34" charset="0"/>
                <a:ea typeface="Source Sans Pro" panose="020B0503030403020204" pitchFamily="34" charset="0"/>
              </a:rPr>
              <a:t>, </a:t>
            </a:r>
            <a:r>
              <a:rPr lang="sv-SE" sz="700" dirty="0">
                <a:solidFill>
                  <a:schemeClr val="bg1"/>
                </a:solidFill>
              </a:rPr>
              <a:t>Lunds Kommun, Malmö Stad, </a:t>
            </a:r>
            <a:r>
              <a:rPr lang="sv-SE" sz="700" dirty="0" err="1">
                <a:solidFill>
                  <a:schemeClr val="bg1"/>
                </a:solidFill>
              </a:rPr>
              <a:t>MalmöLundregionen</a:t>
            </a:r>
            <a:r>
              <a:rPr lang="sv-SE" sz="700" dirty="0">
                <a:solidFill>
                  <a:schemeClr val="bg1"/>
                </a:solidFill>
              </a:rPr>
              <a:t>, Skånetrafiken, Vellinge Kommun</a:t>
            </a:r>
            <a:endParaRPr lang="sv-SE" sz="700" b="0" i="0" dirty="0">
              <a:solidFill>
                <a:schemeClr val="bg1"/>
              </a:solidFill>
              <a:latin typeface="Source Sans Pro" panose="020B0503030403020204" pitchFamily="34" charset="0"/>
              <a:ea typeface="Source Sans Pro" panose="020B0503030403020204" pitchFamily="34" charset="0"/>
            </a:endParaRPr>
          </a:p>
        </p:txBody>
      </p:sp>
      <p:pic>
        <p:nvPicPr>
          <p:cNvPr id="8" name="Bildobjekt 7" descr="En bild som visar ritning, tallrik&#10;&#10;Automatiskt genererad beskrivning">
            <a:extLst>
              <a:ext uri="{FF2B5EF4-FFF2-40B4-BE49-F238E27FC236}">
                <a16:creationId xmlns:a16="http://schemas.microsoft.com/office/drawing/2014/main" id="{219B1BF4-6D6A-B64D-B3E0-2D99983C46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5253" y="6191740"/>
            <a:ext cx="1022120" cy="367325"/>
          </a:xfrm>
          <a:prstGeom prst="rect">
            <a:avLst/>
          </a:prstGeom>
        </p:spPr>
      </p:pic>
    </p:spTree>
    <p:extLst>
      <p:ext uri="{BB962C8B-B14F-4D97-AF65-F5344CB8AC3E}">
        <p14:creationId xmlns:p14="http://schemas.microsoft.com/office/powerpoint/2010/main" val="428262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6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DF0EF-F788-B74D-89E8-CCB601711D7F}"/>
              </a:ext>
            </a:extLst>
          </p:cNvPr>
          <p:cNvSpPr>
            <a:spLocks noGrp="1"/>
          </p:cNvSpPr>
          <p:nvPr>
            <p:ph type="ctrTitle"/>
          </p:nvPr>
        </p:nvSpPr>
        <p:spPr/>
        <p:txBody>
          <a:bodyPr/>
          <a:lstStyle/>
          <a:p>
            <a:r>
              <a:rPr lang="sv-SE" dirty="0"/>
              <a:t>Exempelsidor för MLR </a:t>
            </a:r>
            <a:br>
              <a:rPr lang="sv-SE" sz="4000" dirty="0"/>
            </a:br>
            <a:r>
              <a:rPr lang="sv-SE" sz="4000" dirty="0"/>
              <a:t>Att använda som mallar eller inspiration</a:t>
            </a:r>
            <a:endParaRPr lang="sv-SE" dirty="0"/>
          </a:p>
        </p:txBody>
      </p:sp>
    </p:spTree>
    <p:extLst>
      <p:ext uri="{BB962C8B-B14F-4D97-AF65-F5344CB8AC3E}">
        <p14:creationId xmlns:p14="http://schemas.microsoft.com/office/powerpoint/2010/main" val="271526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E639AEE-CBA4-2A4A-BD9D-03A82DCB0008}"/>
              </a:ext>
            </a:extLst>
          </p:cNvPr>
          <p:cNvSpPr/>
          <p:nvPr/>
        </p:nvSpPr>
        <p:spPr>
          <a:xfrm>
            <a:off x="1286359" y="2485248"/>
            <a:ext cx="6540285" cy="370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ource Sans Pro" panose="020B0503030403020204" pitchFamily="34" charset="0"/>
              <a:ea typeface="Source Sans Pro" panose="020B0503030403020204" pitchFamily="34" charset="0"/>
            </a:endParaRPr>
          </a:p>
        </p:txBody>
      </p:sp>
      <p:sp>
        <p:nvSpPr>
          <p:cNvPr id="3" name="Platshållare för innehåll 2">
            <a:extLst>
              <a:ext uri="{FF2B5EF4-FFF2-40B4-BE49-F238E27FC236}">
                <a16:creationId xmlns:a16="http://schemas.microsoft.com/office/drawing/2014/main" id="{5A1B3353-9EC5-0F41-A17B-0E0DB1F2CFC7}"/>
              </a:ext>
            </a:extLst>
          </p:cNvPr>
          <p:cNvSpPr>
            <a:spLocks noGrp="1"/>
          </p:cNvSpPr>
          <p:nvPr>
            <p:ph idx="1"/>
          </p:nvPr>
        </p:nvSpPr>
        <p:spPr/>
        <p:txBody>
          <a:bodyPr/>
          <a:lstStyle/>
          <a:p>
            <a:r>
              <a:rPr lang="sv-SE" dirty="0"/>
              <a:t>Klicka på Start/Layout, och välj den mall du önskar</a:t>
            </a:r>
          </a:p>
        </p:txBody>
      </p:sp>
      <p:sp>
        <p:nvSpPr>
          <p:cNvPr id="2" name="Rubrik 1">
            <a:extLst>
              <a:ext uri="{FF2B5EF4-FFF2-40B4-BE49-F238E27FC236}">
                <a16:creationId xmlns:a16="http://schemas.microsoft.com/office/drawing/2014/main" id="{369FC11A-9DDB-8146-8EAD-D665F9C8B22B}"/>
              </a:ext>
            </a:extLst>
          </p:cNvPr>
          <p:cNvSpPr>
            <a:spLocks noGrp="1"/>
          </p:cNvSpPr>
          <p:nvPr>
            <p:ph type="title"/>
          </p:nvPr>
        </p:nvSpPr>
        <p:spPr/>
        <p:txBody>
          <a:bodyPr/>
          <a:lstStyle/>
          <a:p>
            <a:r>
              <a:rPr lang="sv-SE" dirty="0"/>
              <a:t>Access till samtliga mallsidor finns i PPT</a:t>
            </a:r>
          </a:p>
        </p:txBody>
      </p:sp>
      <p:pic>
        <p:nvPicPr>
          <p:cNvPr id="5" name="Bildobjekt 4" descr="En bild som visar skärmbild&#10;&#10;Automatiskt genererad beskrivning">
            <a:extLst>
              <a:ext uri="{FF2B5EF4-FFF2-40B4-BE49-F238E27FC236}">
                <a16:creationId xmlns:a16="http://schemas.microsoft.com/office/drawing/2014/main" id="{E9A05AA1-192C-BC4A-8241-BF7EE37F12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4332" y="2692462"/>
            <a:ext cx="6064034" cy="3255152"/>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148533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7E3CD78D-8576-E341-8FD0-5A42E0B45D8B}"/>
              </a:ext>
            </a:extLst>
          </p:cNvPr>
          <p:cNvSpPr>
            <a:spLocks noGrp="1"/>
          </p:cNvSpPr>
          <p:nvPr>
            <p:ph idx="1"/>
          </p:nvPr>
        </p:nvSpPr>
        <p:spPr/>
        <p:txBody>
          <a:bodyPr>
            <a:normAutofit/>
          </a:body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a:p>
            <a:r>
              <a:rPr lang="sv-SE" dirty="0"/>
              <a:t>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endParaRPr lang="sv-SE" dirty="0"/>
          </a:p>
          <a:p>
            <a:r>
              <a:rPr lang="sv-SE" dirty="0"/>
              <a:t>Ut </a:t>
            </a:r>
            <a:r>
              <a:rPr lang="sv-SE" dirty="0" err="1"/>
              <a:t>enim</a:t>
            </a:r>
            <a:r>
              <a:rPr lang="sv-SE" dirty="0"/>
              <a:t> ad </a:t>
            </a:r>
            <a:r>
              <a:rPr lang="sv-SE" dirty="0" err="1"/>
              <a:t>minim</a:t>
            </a:r>
            <a:r>
              <a:rPr lang="sv-SE" dirty="0"/>
              <a:t> </a:t>
            </a:r>
            <a:r>
              <a:rPr lang="sv-SE" dirty="0" err="1"/>
              <a:t>veniam</a:t>
            </a:r>
            <a:endParaRPr lang="sv-SE" dirty="0"/>
          </a:p>
          <a:p>
            <a:pPr lvl="1"/>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a:p>
            <a:pPr lvl="1"/>
            <a:r>
              <a:rPr lang="sv-SE" dirty="0" err="1"/>
              <a:t>Consectetur</a:t>
            </a:r>
            <a:r>
              <a:rPr lang="sv-SE" dirty="0"/>
              <a:t> </a:t>
            </a:r>
            <a:r>
              <a:rPr lang="sv-SE" dirty="0" err="1"/>
              <a:t>adipiscing</a:t>
            </a:r>
            <a:r>
              <a:rPr lang="sv-SE" dirty="0"/>
              <a:t> elit</a:t>
            </a:r>
          </a:p>
          <a:p>
            <a:r>
              <a:rPr lang="sv-SE" dirty="0"/>
              <a:t>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endParaRPr lang="sv-SE" dirty="0"/>
          </a:p>
          <a:p>
            <a:pPr lvl="1"/>
            <a:r>
              <a:rPr lang="sv-SE" dirty="0"/>
              <a:t>Ut </a:t>
            </a:r>
            <a:r>
              <a:rPr lang="sv-SE" dirty="0" err="1"/>
              <a:t>enim</a:t>
            </a:r>
            <a:r>
              <a:rPr lang="sv-SE" dirty="0"/>
              <a:t> ad </a:t>
            </a:r>
            <a:r>
              <a:rPr lang="sv-SE" dirty="0" err="1"/>
              <a:t>minim</a:t>
            </a:r>
            <a:r>
              <a:rPr lang="sv-SE" dirty="0"/>
              <a:t> </a:t>
            </a:r>
            <a:r>
              <a:rPr lang="sv-SE" dirty="0" err="1"/>
              <a:t>veniam</a:t>
            </a:r>
            <a:endParaRPr lang="sv-SE" dirty="0"/>
          </a:p>
          <a:p>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endParaRPr lang="sv-SE" dirty="0"/>
          </a:p>
        </p:txBody>
      </p:sp>
      <p:sp>
        <p:nvSpPr>
          <p:cNvPr id="6" name="Rubrik 5">
            <a:extLst>
              <a:ext uri="{FF2B5EF4-FFF2-40B4-BE49-F238E27FC236}">
                <a16:creationId xmlns:a16="http://schemas.microsoft.com/office/drawing/2014/main" id="{1B80C2A8-F5EA-5C46-9557-DB0C74DA41E1}"/>
              </a:ext>
            </a:extLst>
          </p:cNvPr>
          <p:cNvSpPr>
            <a:spLocks noGrp="1"/>
          </p:cNvSpPr>
          <p:nvPr>
            <p:ph type="title"/>
          </p:nvPr>
        </p:nvSpPr>
        <p:spPr/>
        <p:txBody>
          <a:bodyPr/>
          <a:lstStyle/>
          <a:p>
            <a:r>
              <a:rPr lang="sv-SE" dirty="0"/>
              <a:t>Testsida med punktlista</a:t>
            </a:r>
          </a:p>
        </p:txBody>
      </p:sp>
    </p:spTree>
    <p:extLst>
      <p:ext uri="{BB962C8B-B14F-4D97-AF65-F5344CB8AC3E}">
        <p14:creationId xmlns:p14="http://schemas.microsoft.com/office/powerpoint/2010/main" val="317629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7E3CD78D-8576-E341-8FD0-5A42E0B45D8B}"/>
              </a:ext>
            </a:extLst>
          </p:cNvPr>
          <p:cNvSpPr>
            <a:spLocks noGrp="1"/>
          </p:cNvSpPr>
          <p:nvPr>
            <p:ph idx="1"/>
          </p:nvPr>
        </p:nvSpPr>
        <p:spPr/>
        <p:txBody>
          <a:bodyPr>
            <a:noAutofit/>
          </a:body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r>
              <a:rPr lang="sv-SE" dirty="0"/>
              <a:t> et </a:t>
            </a:r>
            <a:r>
              <a:rPr lang="sv-SE" dirty="0" err="1"/>
              <a:t>dolore</a:t>
            </a:r>
            <a:r>
              <a:rPr lang="sv-SE" dirty="0"/>
              <a:t> </a:t>
            </a:r>
            <a:r>
              <a:rPr lang="sv-SE" dirty="0" err="1"/>
              <a:t>magna</a:t>
            </a:r>
            <a:r>
              <a:rPr lang="sv-SE" dirty="0"/>
              <a:t> </a:t>
            </a:r>
            <a:r>
              <a:rPr lang="sv-SE" dirty="0" err="1"/>
              <a:t>aliqua</a:t>
            </a:r>
            <a:r>
              <a:rPr lang="sv-SE" dirty="0"/>
              <a:t>. </a:t>
            </a:r>
          </a:p>
          <a:p>
            <a:r>
              <a:rPr lang="sv-SE" dirty="0"/>
              <a:t>Ut </a:t>
            </a:r>
            <a:r>
              <a:rPr lang="sv-SE" dirty="0" err="1"/>
              <a:t>enim</a:t>
            </a:r>
            <a:r>
              <a:rPr lang="sv-SE" dirty="0"/>
              <a:t> ad </a:t>
            </a:r>
            <a:r>
              <a:rPr lang="sv-SE" dirty="0" err="1"/>
              <a:t>minim</a:t>
            </a:r>
            <a:r>
              <a:rPr lang="sv-SE" dirty="0"/>
              <a:t> </a:t>
            </a:r>
            <a:r>
              <a:rPr lang="sv-SE" dirty="0" err="1"/>
              <a:t>veniam</a:t>
            </a:r>
            <a:r>
              <a:rPr lang="sv-SE" dirty="0"/>
              <a:t>, </a:t>
            </a:r>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r>
              <a:rPr lang="sv-SE" dirty="0"/>
              <a:t> </a:t>
            </a:r>
            <a:r>
              <a:rPr lang="sv-SE" dirty="0" err="1"/>
              <a:t>nisi</a:t>
            </a:r>
            <a:r>
              <a:rPr lang="sv-SE" dirty="0"/>
              <a:t> ut </a:t>
            </a:r>
            <a:r>
              <a:rPr lang="sv-SE" dirty="0" err="1"/>
              <a:t>aliquip</a:t>
            </a:r>
            <a:r>
              <a:rPr lang="sv-SE" dirty="0"/>
              <a:t> ex </a:t>
            </a:r>
            <a:r>
              <a:rPr lang="sv-SE" dirty="0" err="1"/>
              <a:t>ea</a:t>
            </a:r>
            <a:r>
              <a:rPr lang="sv-SE" dirty="0"/>
              <a:t> </a:t>
            </a:r>
            <a:r>
              <a:rPr lang="sv-SE" dirty="0" err="1"/>
              <a:t>commodo</a:t>
            </a:r>
            <a:r>
              <a:rPr lang="sv-SE" dirty="0"/>
              <a:t> </a:t>
            </a:r>
            <a:r>
              <a:rPr lang="sv-SE" dirty="0" err="1"/>
              <a:t>consequat</a:t>
            </a:r>
            <a:r>
              <a:rPr lang="sv-SE" dirty="0"/>
              <a:t>. </a:t>
            </a:r>
          </a:p>
          <a:p>
            <a:r>
              <a:rPr lang="sv-SE" dirty="0" err="1"/>
              <a:t>Duis</a:t>
            </a:r>
            <a:r>
              <a:rPr lang="sv-SE" dirty="0"/>
              <a:t> </a:t>
            </a:r>
            <a:r>
              <a:rPr lang="sv-SE" dirty="0" err="1"/>
              <a:t>aute</a:t>
            </a:r>
            <a:r>
              <a:rPr lang="sv-SE" dirty="0"/>
              <a:t> </a:t>
            </a:r>
            <a:r>
              <a:rPr lang="sv-SE" dirty="0" err="1"/>
              <a:t>irure</a:t>
            </a:r>
            <a:r>
              <a:rPr lang="sv-SE" dirty="0"/>
              <a:t> </a:t>
            </a:r>
            <a:r>
              <a:rPr lang="sv-SE" dirty="0" err="1"/>
              <a:t>dolor</a:t>
            </a:r>
            <a:r>
              <a:rPr lang="sv-SE" dirty="0"/>
              <a:t> in </a:t>
            </a:r>
            <a:r>
              <a:rPr lang="sv-SE" dirty="0" err="1"/>
              <a:t>reprehenderit</a:t>
            </a:r>
            <a:r>
              <a:rPr lang="sv-SE" dirty="0"/>
              <a:t> in </a:t>
            </a:r>
            <a:r>
              <a:rPr lang="sv-SE" dirty="0" err="1"/>
              <a:t>voluptate</a:t>
            </a:r>
            <a:r>
              <a:rPr lang="sv-SE" dirty="0"/>
              <a:t> </a:t>
            </a:r>
            <a:r>
              <a:rPr lang="sv-SE" dirty="0" err="1"/>
              <a:t>velit</a:t>
            </a:r>
            <a:r>
              <a:rPr lang="sv-SE" dirty="0"/>
              <a:t> esse </a:t>
            </a:r>
            <a:r>
              <a:rPr lang="sv-SE" dirty="0" err="1"/>
              <a:t>cillum</a:t>
            </a:r>
            <a:r>
              <a:rPr lang="sv-SE" dirty="0"/>
              <a:t> </a:t>
            </a:r>
            <a:r>
              <a:rPr lang="sv-SE" dirty="0" err="1"/>
              <a:t>dolore</a:t>
            </a:r>
            <a:r>
              <a:rPr lang="sv-SE" dirty="0"/>
              <a:t> eu </a:t>
            </a:r>
            <a:r>
              <a:rPr lang="sv-SE" dirty="0" err="1"/>
              <a:t>fugiat</a:t>
            </a:r>
            <a:r>
              <a:rPr lang="sv-SE" dirty="0"/>
              <a:t> </a:t>
            </a:r>
            <a:r>
              <a:rPr lang="sv-SE" dirty="0" err="1"/>
              <a:t>nulla</a:t>
            </a:r>
            <a:r>
              <a:rPr lang="sv-SE" dirty="0"/>
              <a:t> pariatur. </a:t>
            </a:r>
          </a:p>
        </p:txBody>
      </p:sp>
      <p:sp>
        <p:nvSpPr>
          <p:cNvPr id="6" name="Rubrik 5">
            <a:extLst>
              <a:ext uri="{FF2B5EF4-FFF2-40B4-BE49-F238E27FC236}">
                <a16:creationId xmlns:a16="http://schemas.microsoft.com/office/drawing/2014/main" id="{1B80C2A8-F5EA-5C46-9557-DB0C74DA41E1}"/>
              </a:ext>
            </a:extLst>
          </p:cNvPr>
          <p:cNvSpPr>
            <a:spLocks noGrp="1"/>
          </p:cNvSpPr>
          <p:nvPr>
            <p:ph type="title"/>
          </p:nvPr>
        </p:nvSpPr>
        <p:spPr/>
        <p:txBody>
          <a:bodyPr/>
          <a:lstStyle/>
          <a:p>
            <a:r>
              <a:rPr lang="sv-SE" dirty="0"/>
              <a:t>Testsida med brödtext</a:t>
            </a:r>
          </a:p>
        </p:txBody>
      </p:sp>
    </p:spTree>
    <p:extLst>
      <p:ext uri="{BB962C8B-B14F-4D97-AF65-F5344CB8AC3E}">
        <p14:creationId xmlns:p14="http://schemas.microsoft.com/office/powerpoint/2010/main" val="14616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A8EC419-3721-794C-94E7-7D8CCBDCC984}"/>
              </a:ext>
            </a:extLst>
          </p:cNvPr>
          <p:cNvSpPr>
            <a:spLocks noGrp="1"/>
          </p:cNvSpPr>
          <p:nvPr>
            <p:ph type="title"/>
          </p:nvPr>
        </p:nvSpPr>
        <p:spPr/>
        <p:txBody>
          <a:bodyPr/>
          <a:lstStyle/>
          <a:p>
            <a:r>
              <a:rPr lang="sv-SE" dirty="0"/>
              <a:t>Testsida med två spalter Punktlista</a:t>
            </a:r>
          </a:p>
        </p:txBody>
      </p:sp>
      <p:sp>
        <p:nvSpPr>
          <p:cNvPr id="5" name="Platshållare för innehåll 4">
            <a:extLst>
              <a:ext uri="{FF2B5EF4-FFF2-40B4-BE49-F238E27FC236}">
                <a16:creationId xmlns:a16="http://schemas.microsoft.com/office/drawing/2014/main" id="{1546EC97-4949-6E4C-BC95-DAF3C2E8D140}"/>
              </a:ext>
            </a:extLst>
          </p:cNvPr>
          <p:cNvSpPr>
            <a:spLocks noGrp="1"/>
          </p:cNvSpPr>
          <p:nvPr>
            <p:ph sz="half" idx="1"/>
          </p:nvPr>
        </p:nvSpPr>
        <p:spPr/>
        <p:txBody>
          <a:bodyPr>
            <a:normAutofit/>
          </a:body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a:p>
            <a:r>
              <a:rPr lang="sv-SE" dirty="0"/>
              <a:t>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endParaRPr lang="sv-SE" dirty="0"/>
          </a:p>
          <a:p>
            <a:r>
              <a:rPr lang="sv-SE" dirty="0"/>
              <a:t>Ut </a:t>
            </a:r>
            <a:r>
              <a:rPr lang="sv-SE" dirty="0" err="1"/>
              <a:t>enim</a:t>
            </a:r>
            <a:r>
              <a:rPr lang="sv-SE" dirty="0"/>
              <a:t> ad </a:t>
            </a:r>
            <a:r>
              <a:rPr lang="sv-SE" dirty="0" err="1"/>
              <a:t>minim</a:t>
            </a:r>
            <a:r>
              <a:rPr lang="sv-SE" dirty="0"/>
              <a:t> </a:t>
            </a:r>
            <a:r>
              <a:rPr lang="sv-SE" dirty="0" err="1"/>
              <a:t>veniam</a:t>
            </a:r>
            <a:endParaRPr lang="sv-SE" dirty="0"/>
          </a:p>
          <a:p>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endParaRPr lang="sv-SE" dirty="0"/>
          </a:p>
          <a:p>
            <a:r>
              <a:rPr lang="sv-SE" dirty="0"/>
              <a:t>Sed ut </a:t>
            </a:r>
            <a:r>
              <a:rPr lang="sv-SE" dirty="0" err="1"/>
              <a:t>perspiciatis</a:t>
            </a:r>
            <a:r>
              <a:rPr lang="sv-SE" dirty="0"/>
              <a:t> </a:t>
            </a:r>
            <a:r>
              <a:rPr lang="sv-SE" dirty="0" err="1"/>
              <a:t>unde</a:t>
            </a:r>
            <a:r>
              <a:rPr lang="sv-SE" dirty="0"/>
              <a:t> </a:t>
            </a:r>
            <a:r>
              <a:rPr lang="sv-SE" dirty="0" err="1"/>
              <a:t>omnis</a:t>
            </a:r>
            <a:r>
              <a:rPr lang="sv-SE" dirty="0"/>
              <a:t> iste </a:t>
            </a:r>
          </a:p>
          <a:p>
            <a:r>
              <a:rPr lang="sv-SE" dirty="0" err="1"/>
              <a:t>Natus</a:t>
            </a:r>
            <a:r>
              <a:rPr lang="sv-SE" dirty="0"/>
              <a:t> </a:t>
            </a:r>
            <a:r>
              <a:rPr lang="sv-SE" dirty="0" err="1"/>
              <a:t>error</a:t>
            </a:r>
            <a:r>
              <a:rPr lang="sv-SE" dirty="0"/>
              <a:t> </a:t>
            </a:r>
            <a:r>
              <a:rPr lang="sv-SE" dirty="0" err="1"/>
              <a:t>sit</a:t>
            </a:r>
            <a:r>
              <a:rPr lang="sv-SE" dirty="0"/>
              <a:t> </a:t>
            </a:r>
            <a:r>
              <a:rPr lang="sv-SE" dirty="0" err="1"/>
              <a:t>voluptatem</a:t>
            </a:r>
            <a:r>
              <a:rPr lang="sv-SE" dirty="0"/>
              <a:t> </a:t>
            </a:r>
            <a:r>
              <a:rPr lang="sv-SE" dirty="0" err="1"/>
              <a:t>accusantium</a:t>
            </a:r>
            <a:r>
              <a:rPr lang="sv-SE" dirty="0"/>
              <a:t> </a:t>
            </a:r>
            <a:r>
              <a:rPr lang="sv-SE" dirty="0" err="1"/>
              <a:t>doloremque</a:t>
            </a:r>
            <a:endParaRPr lang="sv-SE" dirty="0"/>
          </a:p>
          <a:p>
            <a:endParaRPr lang="sv-SE" dirty="0"/>
          </a:p>
        </p:txBody>
      </p:sp>
      <p:sp>
        <p:nvSpPr>
          <p:cNvPr id="6" name="Platshållare för innehåll 5">
            <a:extLst>
              <a:ext uri="{FF2B5EF4-FFF2-40B4-BE49-F238E27FC236}">
                <a16:creationId xmlns:a16="http://schemas.microsoft.com/office/drawing/2014/main" id="{586EB166-01AF-DB4D-96C9-6F0177AF9D4C}"/>
              </a:ext>
            </a:extLst>
          </p:cNvPr>
          <p:cNvSpPr>
            <a:spLocks noGrp="1"/>
          </p:cNvSpPr>
          <p:nvPr>
            <p:ph sz="half" idx="2"/>
          </p:nvPr>
        </p:nvSpPr>
        <p:spPr/>
        <p:txBody>
          <a:bodyPr>
            <a:normAutofit/>
          </a:bodyPr>
          <a:lstStyle/>
          <a:p>
            <a:r>
              <a:rPr lang="sv-SE" dirty="0" err="1"/>
              <a:t>Totam</a:t>
            </a:r>
            <a:r>
              <a:rPr lang="sv-SE" dirty="0"/>
              <a:t> rem </a:t>
            </a:r>
            <a:r>
              <a:rPr lang="sv-SE" dirty="0" err="1"/>
              <a:t>aperiam</a:t>
            </a:r>
            <a:endParaRPr lang="sv-SE" dirty="0"/>
          </a:p>
          <a:p>
            <a:r>
              <a:rPr lang="sv-SE" dirty="0" err="1"/>
              <a:t>Eaque</a:t>
            </a:r>
            <a:r>
              <a:rPr lang="sv-SE" dirty="0"/>
              <a:t> </a:t>
            </a:r>
            <a:r>
              <a:rPr lang="sv-SE" dirty="0" err="1"/>
              <a:t>ipsa</a:t>
            </a:r>
            <a:r>
              <a:rPr lang="sv-SE" dirty="0"/>
              <a:t> </a:t>
            </a:r>
            <a:r>
              <a:rPr lang="sv-SE" dirty="0" err="1"/>
              <a:t>quae</a:t>
            </a:r>
            <a:r>
              <a:rPr lang="sv-SE" dirty="0"/>
              <a:t> ab </a:t>
            </a:r>
            <a:r>
              <a:rPr lang="sv-SE" dirty="0" err="1"/>
              <a:t>illo</a:t>
            </a:r>
            <a:r>
              <a:rPr lang="sv-SE" dirty="0"/>
              <a:t> </a:t>
            </a:r>
            <a:r>
              <a:rPr lang="sv-SE" dirty="0" err="1"/>
              <a:t>inventore</a:t>
            </a:r>
            <a:endParaRPr lang="sv-SE" dirty="0"/>
          </a:p>
          <a:p>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endParaRPr lang="sv-SE" dirty="0"/>
          </a:p>
          <a:p>
            <a:r>
              <a:rPr lang="sv-SE" dirty="0"/>
              <a:t>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endParaRPr lang="sv-SE" dirty="0"/>
          </a:p>
          <a:p>
            <a:endParaRPr lang="sv-SE" dirty="0"/>
          </a:p>
          <a:p>
            <a:endParaRPr lang="sv-SE" dirty="0"/>
          </a:p>
        </p:txBody>
      </p:sp>
    </p:spTree>
    <p:extLst>
      <p:ext uri="{BB962C8B-B14F-4D97-AF65-F5344CB8AC3E}">
        <p14:creationId xmlns:p14="http://schemas.microsoft.com/office/powerpoint/2010/main" val="72212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utomhus, hus, gräs, väg&#10;&#10;Automatiskt genererad beskrivning">
            <a:extLst>
              <a:ext uri="{FF2B5EF4-FFF2-40B4-BE49-F238E27FC236}">
                <a16:creationId xmlns:a16="http://schemas.microsoft.com/office/drawing/2014/main" id="{B5E48DBE-CC7F-0A4F-BCDF-238676B71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2111" y="4660705"/>
            <a:ext cx="6259519" cy="2198794"/>
          </a:xfrm>
          <a:prstGeom prst="rect">
            <a:avLst/>
          </a:prstGeom>
        </p:spPr>
      </p:pic>
      <p:pic>
        <p:nvPicPr>
          <p:cNvPr id="5" name="Bildobjekt 4">
            <a:extLst>
              <a:ext uri="{FF2B5EF4-FFF2-40B4-BE49-F238E27FC236}">
                <a16:creationId xmlns:a16="http://schemas.microsoft.com/office/drawing/2014/main" id="{9C20BB00-BB82-0441-A75E-F58C0BE36B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32111" y="0"/>
            <a:ext cx="6259519" cy="2198794"/>
          </a:xfrm>
          <a:prstGeom prst="rect">
            <a:avLst/>
          </a:prstGeom>
        </p:spPr>
      </p:pic>
      <p:sp>
        <p:nvSpPr>
          <p:cNvPr id="13" name="Platshållare för innehåll 12">
            <a:extLst>
              <a:ext uri="{FF2B5EF4-FFF2-40B4-BE49-F238E27FC236}">
                <a16:creationId xmlns:a16="http://schemas.microsoft.com/office/drawing/2014/main" id="{249B2900-38FC-F746-A0BC-CE3E54A9FD4C}"/>
              </a:ext>
            </a:extLst>
          </p:cNvPr>
          <p:cNvSpPr>
            <a:spLocks noGrp="1"/>
          </p:cNvSpPr>
          <p:nvPr>
            <p:ph idx="1"/>
          </p:nvPr>
        </p:nvSpPr>
        <p:spPr>
          <a:xfrm>
            <a:off x="1023552" y="3149216"/>
            <a:ext cx="5492296" cy="1698096"/>
          </a:xfrm>
        </p:spPr>
        <p:txBody>
          <a:bodyPr>
            <a:normAutofit/>
          </a:bodyPr>
          <a:lstStyle/>
          <a:p>
            <a:pPr>
              <a:buFont typeface="Courier New" panose="02070309020205020404" pitchFamily="49" charset="0"/>
              <a:buChar char="o"/>
            </a:pPr>
            <a:r>
              <a:rPr lang="sv-SE" sz="2000" dirty="0">
                <a:solidFill>
                  <a:schemeClr val="tx2"/>
                </a:solidFill>
              </a:rPr>
              <a:t>Unik innovationsmiljö</a:t>
            </a:r>
          </a:p>
          <a:p>
            <a:pPr>
              <a:buFont typeface="Courier New" panose="02070309020205020404" pitchFamily="49" charset="0"/>
              <a:buChar char="o"/>
            </a:pPr>
            <a:r>
              <a:rPr lang="sv-SE" sz="2000" dirty="0">
                <a:solidFill>
                  <a:schemeClr val="tx2"/>
                </a:solidFill>
              </a:rPr>
              <a:t>Närhet till kontinenten</a:t>
            </a:r>
          </a:p>
          <a:p>
            <a:pPr>
              <a:buFont typeface="Courier New" panose="02070309020205020404" pitchFamily="49" charset="0"/>
              <a:buChar char="o"/>
            </a:pPr>
            <a:r>
              <a:rPr lang="sv-SE" sz="2000" dirty="0">
                <a:solidFill>
                  <a:schemeClr val="tx2"/>
                </a:solidFill>
              </a:rPr>
              <a:t>Ung, högutbildad befolkning </a:t>
            </a:r>
          </a:p>
          <a:p>
            <a:pPr>
              <a:buFont typeface="Courier New" panose="02070309020205020404" pitchFamily="49" charset="0"/>
              <a:buChar char="o"/>
            </a:pPr>
            <a:r>
              <a:rPr lang="sv-SE" sz="2000" dirty="0">
                <a:solidFill>
                  <a:schemeClr val="tx2"/>
                </a:solidFill>
              </a:rPr>
              <a:t>God infrastruktur</a:t>
            </a:r>
          </a:p>
        </p:txBody>
      </p:sp>
      <p:sp>
        <p:nvSpPr>
          <p:cNvPr id="3" name="Rubrik 2">
            <a:extLst>
              <a:ext uri="{FF2B5EF4-FFF2-40B4-BE49-F238E27FC236}">
                <a16:creationId xmlns:a16="http://schemas.microsoft.com/office/drawing/2014/main" id="{B353D336-D9EE-C740-BCAE-903C7A2A70D4}"/>
              </a:ext>
            </a:extLst>
          </p:cNvPr>
          <p:cNvSpPr>
            <a:spLocks noGrp="1"/>
          </p:cNvSpPr>
          <p:nvPr>
            <p:ph type="title"/>
          </p:nvPr>
        </p:nvSpPr>
        <p:spPr>
          <a:xfrm>
            <a:off x="1022716" y="1632307"/>
            <a:ext cx="10100810" cy="1485900"/>
          </a:xfrm>
        </p:spPr>
        <p:txBody>
          <a:bodyPr>
            <a:noAutofit/>
          </a:bodyPr>
          <a:lstStyle/>
          <a:p>
            <a:pPr>
              <a:lnSpc>
                <a:spcPct val="90000"/>
              </a:lnSpc>
            </a:pPr>
            <a:r>
              <a:rPr lang="sv-SE" dirty="0">
                <a:solidFill>
                  <a:schemeClr val="accent1"/>
                </a:solidFill>
              </a:rPr>
              <a:t>en Dynamisk </a:t>
            </a:r>
            <a:br>
              <a:rPr lang="sv-SE" dirty="0">
                <a:solidFill>
                  <a:schemeClr val="accent1"/>
                </a:solidFill>
              </a:rPr>
            </a:br>
            <a:r>
              <a:rPr lang="sv-SE" dirty="0">
                <a:solidFill>
                  <a:schemeClr val="accent1"/>
                </a:solidFill>
              </a:rPr>
              <a:t>storstadsregion</a:t>
            </a:r>
          </a:p>
        </p:txBody>
      </p:sp>
      <p:pic>
        <p:nvPicPr>
          <p:cNvPr id="12" name="Bildobjekt 11" descr="En bild som visar gräs, utomhus, fält, molnigt&#10;&#10;Automatiskt genererad beskrivning">
            <a:extLst>
              <a:ext uri="{FF2B5EF4-FFF2-40B4-BE49-F238E27FC236}">
                <a16:creationId xmlns:a16="http://schemas.microsoft.com/office/drawing/2014/main" id="{836DBEF8-4827-1940-AF37-E434FFB4BF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32111" y="2294368"/>
            <a:ext cx="6259519" cy="2269263"/>
          </a:xfrm>
          <a:prstGeom prst="rect">
            <a:avLst/>
          </a:prstGeom>
        </p:spPr>
      </p:pic>
      <p:pic>
        <p:nvPicPr>
          <p:cNvPr id="9" name="Bildobjekt 8" descr="En bild som visar ritning, tallrik&#10;&#10;Automatiskt genererad beskrivning">
            <a:extLst>
              <a:ext uri="{FF2B5EF4-FFF2-40B4-BE49-F238E27FC236}">
                <a16:creationId xmlns:a16="http://schemas.microsoft.com/office/drawing/2014/main" id="{EBA96BBA-AEAC-8E4F-902F-712E994404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25253" y="6191740"/>
            <a:ext cx="1022120" cy="367325"/>
          </a:xfrm>
          <a:prstGeom prst="rect">
            <a:avLst/>
          </a:prstGeom>
        </p:spPr>
      </p:pic>
    </p:spTree>
    <p:extLst>
      <p:ext uri="{BB962C8B-B14F-4D97-AF65-F5344CB8AC3E}">
        <p14:creationId xmlns:p14="http://schemas.microsoft.com/office/powerpoint/2010/main" val="358225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63ADD25-CB8F-D047-806A-E07A67C38931}"/>
              </a:ext>
            </a:extLst>
          </p:cNvPr>
          <p:cNvSpPr>
            <a:spLocks noGrp="1"/>
          </p:cNvSpPr>
          <p:nvPr>
            <p:ph type="title"/>
          </p:nvPr>
        </p:nvSpPr>
        <p:spPr/>
        <p:txBody>
          <a:bodyPr/>
          <a:lstStyle/>
          <a:p>
            <a:r>
              <a:rPr lang="sv-SE" dirty="0"/>
              <a:t>Bildsida en bild</a:t>
            </a:r>
          </a:p>
        </p:txBody>
      </p:sp>
      <p:pic>
        <p:nvPicPr>
          <p:cNvPr id="9" name="Platshållare för bild 8" descr="En bild som visar byggnad, tåg, plattform, spår&#10;&#10;Automatiskt genererad beskrivning">
            <a:extLst>
              <a:ext uri="{FF2B5EF4-FFF2-40B4-BE49-F238E27FC236}">
                <a16:creationId xmlns:a16="http://schemas.microsoft.com/office/drawing/2014/main" id="{6C4CE913-87D3-6A4C-8D50-E7748BD691ED}"/>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275388" y="1"/>
            <a:ext cx="5916612" cy="6857999"/>
          </a:xfrm>
        </p:spPr>
      </p:pic>
      <p:sp>
        <p:nvSpPr>
          <p:cNvPr id="7" name="Platshållare för text 6">
            <a:extLst>
              <a:ext uri="{FF2B5EF4-FFF2-40B4-BE49-F238E27FC236}">
                <a16:creationId xmlns:a16="http://schemas.microsoft.com/office/drawing/2014/main" id="{39A264D6-7DF0-9741-94E3-E1832EF6E0FC}"/>
              </a:ext>
            </a:extLst>
          </p:cNvPr>
          <p:cNvSpPr>
            <a:spLocks noGrp="1"/>
          </p:cNvSpPr>
          <p:nvPr>
            <p:ph type="body" sz="half" idx="2"/>
          </p:nvPr>
        </p:nvSpPr>
        <p:spPr/>
        <p:txBody>
          <a:body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r>
              <a:rPr lang="sv-SE" dirty="0"/>
              <a:t> et </a:t>
            </a:r>
            <a:r>
              <a:rPr lang="sv-SE" dirty="0" err="1"/>
              <a:t>dolore</a:t>
            </a:r>
            <a:r>
              <a:rPr lang="sv-SE" dirty="0"/>
              <a:t> </a:t>
            </a:r>
            <a:r>
              <a:rPr lang="sv-SE" dirty="0" err="1"/>
              <a:t>magna</a:t>
            </a:r>
            <a:r>
              <a:rPr lang="sv-SE" dirty="0"/>
              <a:t> </a:t>
            </a:r>
            <a:r>
              <a:rPr lang="sv-SE" dirty="0" err="1"/>
              <a:t>aliqua</a:t>
            </a:r>
            <a:r>
              <a:rPr lang="sv-SE" dirty="0"/>
              <a:t>. </a:t>
            </a:r>
          </a:p>
          <a:p>
            <a:r>
              <a:rPr lang="sv-SE" dirty="0"/>
              <a:t>Ut </a:t>
            </a:r>
            <a:r>
              <a:rPr lang="sv-SE" dirty="0" err="1"/>
              <a:t>enim</a:t>
            </a:r>
            <a:r>
              <a:rPr lang="sv-SE" dirty="0"/>
              <a:t> ad </a:t>
            </a:r>
            <a:r>
              <a:rPr lang="sv-SE" dirty="0" err="1"/>
              <a:t>minim</a:t>
            </a:r>
            <a:r>
              <a:rPr lang="sv-SE" dirty="0"/>
              <a:t> </a:t>
            </a:r>
            <a:r>
              <a:rPr lang="sv-SE" dirty="0" err="1"/>
              <a:t>veniam</a:t>
            </a:r>
            <a:r>
              <a:rPr lang="sv-SE" dirty="0"/>
              <a:t>, </a:t>
            </a:r>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r>
              <a:rPr lang="sv-SE" dirty="0"/>
              <a:t> </a:t>
            </a:r>
            <a:r>
              <a:rPr lang="sv-SE" dirty="0" err="1"/>
              <a:t>nisi</a:t>
            </a:r>
            <a:r>
              <a:rPr lang="sv-SE" dirty="0"/>
              <a:t> ut </a:t>
            </a:r>
            <a:r>
              <a:rPr lang="sv-SE" dirty="0" err="1"/>
              <a:t>aliquip</a:t>
            </a:r>
            <a:r>
              <a:rPr lang="sv-SE" dirty="0"/>
              <a:t> ex </a:t>
            </a:r>
            <a:r>
              <a:rPr lang="sv-SE" dirty="0" err="1"/>
              <a:t>ea</a:t>
            </a:r>
            <a:r>
              <a:rPr lang="sv-SE" dirty="0"/>
              <a:t> </a:t>
            </a:r>
            <a:r>
              <a:rPr lang="sv-SE" dirty="0" err="1"/>
              <a:t>commodo</a:t>
            </a:r>
            <a:r>
              <a:rPr lang="sv-SE" dirty="0"/>
              <a:t> </a:t>
            </a:r>
            <a:r>
              <a:rPr lang="sv-SE" dirty="0" err="1"/>
              <a:t>consequat</a:t>
            </a:r>
            <a:r>
              <a:rPr lang="sv-SE" dirty="0"/>
              <a:t>. </a:t>
            </a:r>
          </a:p>
          <a:p>
            <a:endParaRPr lang="sv-SE" dirty="0"/>
          </a:p>
        </p:txBody>
      </p:sp>
      <p:sp>
        <p:nvSpPr>
          <p:cNvPr id="8" name="Ellips 7">
            <a:extLst>
              <a:ext uri="{FF2B5EF4-FFF2-40B4-BE49-F238E27FC236}">
                <a16:creationId xmlns:a16="http://schemas.microsoft.com/office/drawing/2014/main" id="{56869F8B-639F-AC4C-A67E-975DF8913D62}"/>
              </a:ext>
            </a:extLst>
          </p:cNvPr>
          <p:cNvSpPr/>
          <p:nvPr/>
        </p:nvSpPr>
        <p:spPr>
          <a:xfrm>
            <a:off x="9566573" y="723368"/>
            <a:ext cx="2080800" cy="2080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accent1"/>
                </a:solidFill>
                <a:latin typeface="Bebas Neue" panose="020B0606020202050201" pitchFamily="34" charset="77"/>
              </a:rPr>
              <a:t>XX %</a:t>
            </a:r>
          </a:p>
          <a:p>
            <a:pPr algn="ctr"/>
            <a:r>
              <a:rPr lang="sv-SE" sz="1400" dirty="0" err="1">
                <a:solidFill>
                  <a:schemeClr val="accent1"/>
                </a:solidFill>
                <a:latin typeface="Bebas Neue" panose="020B0606020202050201" pitchFamily="34" charset="77"/>
              </a:rPr>
              <a:t>Lorem</a:t>
            </a:r>
            <a:r>
              <a:rPr lang="sv-SE" sz="1400" dirty="0">
                <a:solidFill>
                  <a:schemeClr val="accent1"/>
                </a:solidFill>
                <a:latin typeface="Bebas Neue" panose="020B0606020202050201" pitchFamily="34" charset="77"/>
              </a:rPr>
              <a:t> </a:t>
            </a:r>
            <a:r>
              <a:rPr lang="sv-SE" sz="1400" dirty="0" err="1">
                <a:solidFill>
                  <a:schemeClr val="accent1"/>
                </a:solidFill>
                <a:latin typeface="Bebas Neue" panose="020B0606020202050201" pitchFamily="34" charset="77"/>
              </a:rPr>
              <a:t>ipsum</a:t>
            </a:r>
            <a:endParaRPr lang="sv-SE" sz="1400" dirty="0">
              <a:solidFill>
                <a:schemeClr val="accent1"/>
              </a:solidFill>
              <a:latin typeface="Bebas Neue" panose="020B0606020202050201" pitchFamily="34" charset="77"/>
            </a:endParaRPr>
          </a:p>
        </p:txBody>
      </p:sp>
    </p:spTree>
    <p:extLst>
      <p:ext uri="{BB962C8B-B14F-4D97-AF65-F5344CB8AC3E}">
        <p14:creationId xmlns:p14="http://schemas.microsoft.com/office/powerpoint/2010/main" val="356806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39A264D6-7DF0-9741-94E3-E1832EF6E0FC}"/>
              </a:ext>
            </a:extLst>
          </p:cNvPr>
          <p:cNvSpPr>
            <a:spLocks noGrp="1"/>
          </p:cNvSpPr>
          <p:nvPr>
            <p:ph type="body" sz="half" idx="2"/>
          </p:nvPr>
        </p:nvSpPr>
        <p:spPr/>
        <p:txBody>
          <a:body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r>
              <a:rPr lang="sv-SE" dirty="0"/>
              <a:t> et </a:t>
            </a:r>
            <a:r>
              <a:rPr lang="sv-SE" dirty="0" err="1"/>
              <a:t>dolore</a:t>
            </a:r>
            <a:r>
              <a:rPr lang="sv-SE" dirty="0"/>
              <a:t> </a:t>
            </a:r>
            <a:r>
              <a:rPr lang="sv-SE" dirty="0" err="1"/>
              <a:t>magna</a:t>
            </a:r>
            <a:r>
              <a:rPr lang="sv-SE" dirty="0"/>
              <a:t> </a:t>
            </a:r>
            <a:r>
              <a:rPr lang="sv-SE" dirty="0" err="1"/>
              <a:t>aliqua</a:t>
            </a:r>
            <a:r>
              <a:rPr lang="sv-SE" dirty="0"/>
              <a:t>. </a:t>
            </a:r>
          </a:p>
          <a:p>
            <a:r>
              <a:rPr lang="sv-SE" dirty="0"/>
              <a:t>Ut </a:t>
            </a:r>
            <a:r>
              <a:rPr lang="sv-SE" dirty="0" err="1"/>
              <a:t>enim</a:t>
            </a:r>
            <a:r>
              <a:rPr lang="sv-SE" dirty="0"/>
              <a:t> ad </a:t>
            </a:r>
            <a:r>
              <a:rPr lang="sv-SE" dirty="0" err="1"/>
              <a:t>minim</a:t>
            </a:r>
            <a:r>
              <a:rPr lang="sv-SE" dirty="0"/>
              <a:t> </a:t>
            </a:r>
            <a:r>
              <a:rPr lang="sv-SE" dirty="0" err="1"/>
              <a:t>veniam</a:t>
            </a:r>
            <a:r>
              <a:rPr lang="sv-SE" dirty="0"/>
              <a:t>, </a:t>
            </a:r>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r>
              <a:rPr lang="sv-SE" dirty="0"/>
              <a:t> </a:t>
            </a:r>
            <a:r>
              <a:rPr lang="sv-SE" dirty="0" err="1"/>
              <a:t>nisi</a:t>
            </a:r>
            <a:r>
              <a:rPr lang="sv-SE" dirty="0"/>
              <a:t> ut </a:t>
            </a:r>
            <a:r>
              <a:rPr lang="sv-SE" dirty="0" err="1"/>
              <a:t>aliquip</a:t>
            </a:r>
            <a:r>
              <a:rPr lang="sv-SE" dirty="0"/>
              <a:t> ex </a:t>
            </a:r>
            <a:r>
              <a:rPr lang="sv-SE" dirty="0" err="1"/>
              <a:t>ea</a:t>
            </a:r>
            <a:r>
              <a:rPr lang="sv-SE" dirty="0"/>
              <a:t> </a:t>
            </a:r>
            <a:r>
              <a:rPr lang="sv-SE" dirty="0" err="1"/>
              <a:t>commodo</a:t>
            </a:r>
            <a:r>
              <a:rPr lang="sv-SE" dirty="0"/>
              <a:t> </a:t>
            </a:r>
            <a:r>
              <a:rPr lang="sv-SE" dirty="0" err="1"/>
              <a:t>consequat</a:t>
            </a:r>
            <a:r>
              <a:rPr lang="sv-SE" dirty="0"/>
              <a:t>. </a:t>
            </a:r>
          </a:p>
          <a:p>
            <a:endParaRPr lang="sv-SE" dirty="0"/>
          </a:p>
        </p:txBody>
      </p:sp>
      <p:pic>
        <p:nvPicPr>
          <p:cNvPr id="6" name="Platshållare för bild 5" descr="En bild som visar utomhus, byggnad, stor, många&#10;&#10;Automatiskt genererad beskrivning">
            <a:extLst>
              <a:ext uri="{FF2B5EF4-FFF2-40B4-BE49-F238E27FC236}">
                <a16:creationId xmlns:a16="http://schemas.microsoft.com/office/drawing/2014/main" id="{184A0D89-985B-9E43-BC3A-2D81E7B2D04F}"/>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275388" y="1"/>
            <a:ext cx="5916612" cy="6857999"/>
          </a:xfrm>
        </p:spPr>
      </p:pic>
      <p:sp>
        <p:nvSpPr>
          <p:cNvPr id="5" name="Rubrik 4">
            <a:extLst>
              <a:ext uri="{FF2B5EF4-FFF2-40B4-BE49-F238E27FC236}">
                <a16:creationId xmlns:a16="http://schemas.microsoft.com/office/drawing/2014/main" id="{063ADD25-CB8F-D047-806A-E07A67C38931}"/>
              </a:ext>
            </a:extLst>
          </p:cNvPr>
          <p:cNvSpPr>
            <a:spLocks noGrp="1"/>
          </p:cNvSpPr>
          <p:nvPr>
            <p:ph type="title"/>
          </p:nvPr>
        </p:nvSpPr>
        <p:spPr/>
        <p:txBody>
          <a:bodyPr/>
          <a:lstStyle/>
          <a:p>
            <a:r>
              <a:rPr lang="sv-SE" dirty="0"/>
              <a:t>Bildsida En bild</a:t>
            </a:r>
          </a:p>
        </p:txBody>
      </p:sp>
      <p:sp>
        <p:nvSpPr>
          <p:cNvPr id="8" name="Ellips 7">
            <a:extLst>
              <a:ext uri="{FF2B5EF4-FFF2-40B4-BE49-F238E27FC236}">
                <a16:creationId xmlns:a16="http://schemas.microsoft.com/office/drawing/2014/main" id="{B271FF67-362A-E042-9BDA-952F7B8A4D8A}"/>
              </a:ext>
            </a:extLst>
          </p:cNvPr>
          <p:cNvSpPr/>
          <p:nvPr/>
        </p:nvSpPr>
        <p:spPr>
          <a:xfrm>
            <a:off x="9566573" y="723368"/>
            <a:ext cx="2080800" cy="2080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accent3"/>
                </a:solidFill>
                <a:latin typeface="Bebas Neue" panose="020B0606020202050201" pitchFamily="34" charset="77"/>
              </a:rPr>
              <a:t>XX %</a:t>
            </a:r>
          </a:p>
          <a:p>
            <a:pPr algn="ctr"/>
            <a:r>
              <a:rPr lang="sv-SE" sz="1400" dirty="0" err="1">
                <a:solidFill>
                  <a:schemeClr val="accent3"/>
                </a:solidFill>
                <a:latin typeface="Bebas Neue" panose="020B0606020202050201" pitchFamily="34" charset="77"/>
              </a:rPr>
              <a:t>Lorem</a:t>
            </a:r>
            <a:r>
              <a:rPr lang="sv-SE" sz="1400" dirty="0">
                <a:solidFill>
                  <a:schemeClr val="accent3"/>
                </a:solidFill>
                <a:latin typeface="Bebas Neue" panose="020B0606020202050201" pitchFamily="34" charset="77"/>
              </a:rPr>
              <a:t> </a:t>
            </a:r>
            <a:r>
              <a:rPr lang="sv-SE" sz="1400" dirty="0" err="1">
                <a:solidFill>
                  <a:schemeClr val="accent3"/>
                </a:solidFill>
                <a:latin typeface="Bebas Neue" panose="020B0606020202050201" pitchFamily="34" charset="77"/>
              </a:rPr>
              <a:t>ipsum</a:t>
            </a:r>
            <a:endParaRPr lang="sv-SE" sz="1400" dirty="0">
              <a:solidFill>
                <a:schemeClr val="accent3"/>
              </a:solidFill>
              <a:latin typeface="Bebas Neue" panose="020B0606020202050201" pitchFamily="34" charset="77"/>
            </a:endParaRPr>
          </a:p>
        </p:txBody>
      </p:sp>
    </p:spTree>
    <p:extLst>
      <p:ext uri="{BB962C8B-B14F-4D97-AF65-F5344CB8AC3E}">
        <p14:creationId xmlns:p14="http://schemas.microsoft.com/office/powerpoint/2010/main" val="125190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utomhus, vy, sida, mörk&#10;&#10;Automatiskt genererad beskrivning">
            <a:extLst>
              <a:ext uri="{FF2B5EF4-FFF2-40B4-BE49-F238E27FC236}">
                <a16:creationId xmlns:a16="http://schemas.microsoft.com/office/drawing/2014/main" id="{C03FE529-3142-DC40-884D-01295115DB62}"/>
              </a:ext>
            </a:extLst>
          </p:cNvPr>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Rubrik 4">
            <a:extLst>
              <a:ext uri="{FF2B5EF4-FFF2-40B4-BE49-F238E27FC236}">
                <a16:creationId xmlns:a16="http://schemas.microsoft.com/office/drawing/2014/main" id="{063ADD25-CB8F-D047-806A-E07A67C38931}"/>
              </a:ext>
            </a:extLst>
          </p:cNvPr>
          <p:cNvSpPr>
            <a:spLocks noGrp="1"/>
          </p:cNvSpPr>
          <p:nvPr>
            <p:ph type="title"/>
          </p:nvPr>
        </p:nvSpPr>
        <p:spPr/>
        <p:txBody>
          <a:bodyPr/>
          <a:lstStyle/>
          <a:p>
            <a:r>
              <a:rPr lang="sv-SE" dirty="0"/>
              <a:t>Bildsida två bilder</a:t>
            </a:r>
          </a:p>
        </p:txBody>
      </p:sp>
      <p:sp>
        <p:nvSpPr>
          <p:cNvPr id="7" name="Platshållare för text 6">
            <a:extLst>
              <a:ext uri="{FF2B5EF4-FFF2-40B4-BE49-F238E27FC236}">
                <a16:creationId xmlns:a16="http://schemas.microsoft.com/office/drawing/2014/main" id="{39A264D6-7DF0-9741-94E3-E1832EF6E0FC}"/>
              </a:ext>
            </a:extLst>
          </p:cNvPr>
          <p:cNvSpPr>
            <a:spLocks noGrp="1"/>
          </p:cNvSpPr>
          <p:nvPr>
            <p:ph type="body" sz="half" idx="2"/>
          </p:nvPr>
        </p:nvSpPr>
        <p:spPr/>
        <p:txBody>
          <a:body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r>
              <a:rPr lang="sv-SE" dirty="0"/>
              <a:t> et </a:t>
            </a:r>
            <a:r>
              <a:rPr lang="sv-SE" dirty="0" err="1"/>
              <a:t>dolore</a:t>
            </a:r>
            <a:r>
              <a:rPr lang="sv-SE" dirty="0"/>
              <a:t> </a:t>
            </a:r>
            <a:r>
              <a:rPr lang="sv-SE" dirty="0" err="1"/>
              <a:t>magna</a:t>
            </a:r>
            <a:r>
              <a:rPr lang="sv-SE" dirty="0"/>
              <a:t> </a:t>
            </a:r>
            <a:r>
              <a:rPr lang="sv-SE" dirty="0" err="1"/>
              <a:t>aliqua</a:t>
            </a:r>
            <a:r>
              <a:rPr lang="sv-SE" dirty="0"/>
              <a:t>. </a:t>
            </a:r>
          </a:p>
          <a:p>
            <a:r>
              <a:rPr lang="sv-SE" dirty="0"/>
              <a:t>Ut </a:t>
            </a:r>
            <a:r>
              <a:rPr lang="sv-SE" dirty="0" err="1"/>
              <a:t>enim</a:t>
            </a:r>
            <a:r>
              <a:rPr lang="sv-SE" dirty="0"/>
              <a:t> ad </a:t>
            </a:r>
            <a:r>
              <a:rPr lang="sv-SE" dirty="0" err="1"/>
              <a:t>minim</a:t>
            </a:r>
            <a:r>
              <a:rPr lang="sv-SE" dirty="0"/>
              <a:t> </a:t>
            </a:r>
            <a:r>
              <a:rPr lang="sv-SE" dirty="0" err="1"/>
              <a:t>veniam</a:t>
            </a:r>
            <a:r>
              <a:rPr lang="sv-SE" dirty="0"/>
              <a:t>, </a:t>
            </a:r>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r>
              <a:rPr lang="sv-SE" dirty="0"/>
              <a:t> </a:t>
            </a:r>
            <a:r>
              <a:rPr lang="sv-SE" dirty="0" err="1"/>
              <a:t>nisi</a:t>
            </a:r>
            <a:r>
              <a:rPr lang="sv-SE" dirty="0"/>
              <a:t> ut </a:t>
            </a:r>
            <a:r>
              <a:rPr lang="sv-SE" dirty="0" err="1"/>
              <a:t>aliquip</a:t>
            </a:r>
            <a:r>
              <a:rPr lang="sv-SE" dirty="0"/>
              <a:t> ex </a:t>
            </a:r>
            <a:r>
              <a:rPr lang="sv-SE" dirty="0" err="1"/>
              <a:t>ea</a:t>
            </a:r>
            <a:r>
              <a:rPr lang="sv-SE" dirty="0"/>
              <a:t> </a:t>
            </a:r>
            <a:r>
              <a:rPr lang="sv-SE" dirty="0" err="1"/>
              <a:t>commodo</a:t>
            </a:r>
            <a:r>
              <a:rPr lang="sv-SE" dirty="0"/>
              <a:t> </a:t>
            </a:r>
            <a:r>
              <a:rPr lang="sv-SE" dirty="0" err="1"/>
              <a:t>consequat</a:t>
            </a:r>
            <a:r>
              <a:rPr lang="sv-SE" dirty="0"/>
              <a:t>. </a:t>
            </a:r>
          </a:p>
          <a:p>
            <a:endParaRPr lang="sv-SE" dirty="0"/>
          </a:p>
        </p:txBody>
      </p:sp>
      <p:pic>
        <p:nvPicPr>
          <p:cNvPr id="9" name="Platshållare för bild 8" descr="En bild som visar utomhus, väg, byggnad, gata&#10;&#10;Automatiskt genererad beskrivning">
            <a:extLst>
              <a:ext uri="{FF2B5EF4-FFF2-40B4-BE49-F238E27FC236}">
                <a16:creationId xmlns:a16="http://schemas.microsoft.com/office/drawing/2014/main" id="{A540FB97-1560-2F42-AFFA-E473025532A8}"/>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341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63ADD25-CB8F-D047-806A-E07A67C38931}"/>
              </a:ext>
            </a:extLst>
          </p:cNvPr>
          <p:cNvSpPr>
            <a:spLocks noGrp="1"/>
          </p:cNvSpPr>
          <p:nvPr>
            <p:ph type="title"/>
          </p:nvPr>
        </p:nvSpPr>
        <p:spPr/>
        <p:txBody>
          <a:bodyPr/>
          <a:lstStyle/>
          <a:p>
            <a:r>
              <a:rPr lang="sv-SE" dirty="0"/>
              <a:t>Bildsida två bilder</a:t>
            </a:r>
          </a:p>
        </p:txBody>
      </p:sp>
      <p:sp>
        <p:nvSpPr>
          <p:cNvPr id="7" name="Platshållare för text 6">
            <a:extLst>
              <a:ext uri="{FF2B5EF4-FFF2-40B4-BE49-F238E27FC236}">
                <a16:creationId xmlns:a16="http://schemas.microsoft.com/office/drawing/2014/main" id="{39A264D6-7DF0-9741-94E3-E1832EF6E0FC}"/>
              </a:ext>
            </a:extLst>
          </p:cNvPr>
          <p:cNvSpPr>
            <a:spLocks noGrp="1"/>
          </p:cNvSpPr>
          <p:nvPr>
            <p:ph type="body" sz="half" idx="2"/>
          </p:nvPr>
        </p:nvSpPr>
        <p:spPr/>
        <p:txBody>
          <a:body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consectetur</a:t>
            </a:r>
            <a:r>
              <a:rPr lang="sv-SE" dirty="0"/>
              <a:t> </a:t>
            </a:r>
            <a:r>
              <a:rPr lang="sv-SE" dirty="0" err="1"/>
              <a:t>adipiscing</a:t>
            </a:r>
            <a:r>
              <a:rPr lang="sv-SE" dirty="0"/>
              <a:t> elit, sed do </a:t>
            </a:r>
            <a:r>
              <a:rPr lang="sv-SE" dirty="0" err="1"/>
              <a:t>eiusmod</a:t>
            </a:r>
            <a:r>
              <a:rPr lang="sv-SE" dirty="0"/>
              <a:t> </a:t>
            </a:r>
            <a:r>
              <a:rPr lang="sv-SE" dirty="0" err="1"/>
              <a:t>tempor</a:t>
            </a:r>
            <a:r>
              <a:rPr lang="sv-SE" dirty="0"/>
              <a:t> </a:t>
            </a:r>
            <a:r>
              <a:rPr lang="sv-SE" dirty="0" err="1"/>
              <a:t>incididunt</a:t>
            </a:r>
            <a:r>
              <a:rPr lang="sv-SE" dirty="0"/>
              <a:t> ut </a:t>
            </a:r>
            <a:r>
              <a:rPr lang="sv-SE" dirty="0" err="1"/>
              <a:t>labore</a:t>
            </a:r>
            <a:r>
              <a:rPr lang="sv-SE" dirty="0"/>
              <a:t> et </a:t>
            </a:r>
            <a:r>
              <a:rPr lang="sv-SE" dirty="0" err="1"/>
              <a:t>dolore</a:t>
            </a:r>
            <a:r>
              <a:rPr lang="sv-SE" dirty="0"/>
              <a:t> </a:t>
            </a:r>
            <a:r>
              <a:rPr lang="sv-SE" dirty="0" err="1"/>
              <a:t>magna</a:t>
            </a:r>
            <a:r>
              <a:rPr lang="sv-SE" dirty="0"/>
              <a:t> </a:t>
            </a:r>
            <a:r>
              <a:rPr lang="sv-SE" dirty="0" err="1"/>
              <a:t>aliqua</a:t>
            </a:r>
            <a:r>
              <a:rPr lang="sv-SE" dirty="0"/>
              <a:t>. </a:t>
            </a:r>
          </a:p>
          <a:p>
            <a:r>
              <a:rPr lang="sv-SE" dirty="0"/>
              <a:t>Ut </a:t>
            </a:r>
            <a:r>
              <a:rPr lang="sv-SE" dirty="0" err="1"/>
              <a:t>enim</a:t>
            </a:r>
            <a:r>
              <a:rPr lang="sv-SE" dirty="0"/>
              <a:t> ad </a:t>
            </a:r>
            <a:r>
              <a:rPr lang="sv-SE" dirty="0" err="1"/>
              <a:t>minim</a:t>
            </a:r>
            <a:r>
              <a:rPr lang="sv-SE" dirty="0"/>
              <a:t> </a:t>
            </a:r>
            <a:r>
              <a:rPr lang="sv-SE" dirty="0" err="1"/>
              <a:t>veniam</a:t>
            </a:r>
            <a:r>
              <a:rPr lang="sv-SE" dirty="0"/>
              <a:t>, </a:t>
            </a:r>
            <a:r>
              <a:rPr lang="sv-SE" dirty="0" err="1"/>
              <a:t>quis</a:t>
            </a:r>
            <a:r>
              <a:rPr lang="sv-SE" dirty="0"/>
              <a:t> </a:t>
            </a:r>
            <a:r>
              <a:rPr lang="sv-SE" dirty="0" err="1"/>
              <a:t>nostrud</a:t>
            </a:r>
            <a:r>
              <a:rPr lang="sv-SE" dirty="0"/>
              <a:t> </a:t>
            </a:r>
            <a:r>
              <a:rPr lang="sv-SE" dirty="0" err="1"/>
              <a:t>exercitation</a:t>
            </a:r>
            <a:r>
              <a:rPr lang="sv-SE" dirty="0"/>
              <a:t> </a:t>
            </a:r>
            <a:r>
              <a:rPr lang="sv-SE" dirty="0" err="1"/>
              <a:t>ullamco</a:t>
            </a:r>
            <a:r>
              <a:rPr lang="sv-SE" dirty="0"/>
              <a:t> </a:t>
            </a:r>
            <a:r>
              <a:rPr lang="sv-SE" dirty="0" err="1"/>
              <a:t>laboris</a:t>
            </a:r>
            <a:r>
              <a:rPr lang="sv-SE" dirty="0"/>
              <a:t> </a:t>
            </a:r>
            <a:r>
              <a:rPr lang="sv-SE" dirty="0" err="1"/>
              <a:t>nisi</a:t>
            </a:r>
            <a:r>
              <a:rPr lang="sv-SE" dirty="0"/>
              <a:t> ut </a:t>
            </a:r>
            <a:r>
              <a:rPr lang="sv-SE" dirty="0" err="1"/>
              <a:t>aliquip</a:t>
            </a:r>
            <a:r>
              <a:rPr lang="sv-SE" dirty="0"/>
              <a:t> ex </a:t>
            </a:r>
            <a:r>
              <a:rPr lang="sv-SE" dirty="0" err="1"/>
              <a:t>ea</a:t>
            </a:r>
            <a:r>
              <a:rPr lang="sv-SE" dirty="0"/>
              <a:t> </a:t>
            </a:r>
            <a:r>
              <a:rPr lang="sv-SE" dirty="0" err="1"/>
              <a:t>commodo</a:t>
            </a:r>
            <a:r>
              <a:rPr lang="sv-SE" dirty="0"/>
              <a:t> </a:t>
            </a:r>
            <a:r>
              <a:rPr lang="sv-SE" dirty="0" err="1"/>
              <a:t>consequat</a:t>
            </a:r>
            <a:r>
              <a:rPr lang="sv-SE" dirty="0"/>
              <a:t>. </a:t>
            </a:r>
          </a:p>
          <a:p>
            <a:endParaRPr lang="sv-SE" dirty="0"/>
          </a:p>
        </p:txBody>
      </p:sp>
      <p:pic>
        <p:nvPicPr>
          <p:cNvPr id="10" name="Platshållare för bild 9" descr="En bild som visar gräs, utomhus, hus, tecken&#10;&#10;Automatiskt genererad beskrivning">
            <a:extLst>
              <a:ext uri="{FF2B5EF4-FFF2-40B4-BE49-F238E27FC236}">
                <a16:creationId xmlns:a16="http://schemas.microsoft.com/office/drawing/2014/main" id="{B1590818-5C9C-054D-98E1-1F2060199CE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pic>
        <p:nvPicPr>
          <p:cNvPr id="13" name="Platshållare för bild 12" descr="En bild som visar utomhus, byggnad, stor, tegelsten&#10;&#10;Automatiskt genererad beskrivning">
            <a:extLst>
              <a:ext uri="{FF2B5EF4-FFF2-40B4-BE49-F238E27FC236}">
                <a16:creationId xmlns:a16="http://schemas.microsoft.com/office/drawing/2014/main" id="{E2F7D05A-78E9-724C-9A79-C0D3DE1E21D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6275388" y="3494294"/>
            <a:ext cx="5916612" cy="3363706"/>
          </a:xfrm>
        </p:spPr>
      </p:pic>
    </p:spTree>
    <p:extLst>
      <p:ext uri="{BB962C8B-B14F-4D97-AF65-F5344CB8AC3E}">
        <p14:creationId xmlns:p14="http://schemas.microsoft.com/office/powerpoint/2010/main" val="68059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2724C7D-151E-8B4E-B15F-80B3DB327596}"/>
              </a:ext>
            </a:extLst>
          </p:cNvPr>
          <p:cNvSpPr>
            <a:spLocks noGrp="1"/>
          </p:cNvSpPr>
          <p:nvPr>
            <p:ph type="title"/>
          </p:nvPr>
        </p:nvSpPr>
        <p:spPr/>
        <p:txBody>
          <a:bodyPr/>
          <a:lstStyle/>
          <a:p>
            <a:r>
              <a:rPr lang="sv-SE" dirty="0"/>
              <a:t>Rubriksida – Gul bakgrund</a:t>
            </a:r>
          </a:p>
        </p:txBody>
      </p:sp>
    </p:spTree>
    <p:extLst>
      <p:ext uri="{BB962C8B-B14F-4D97-AF65-F5344CB8AC3E}">
        <p14:creationId xmlns:p14="http://schemas.microsoft.com/office/powerpoint/2010/main" val="193586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2724C7D-151E-8B4E-B15F-80B3DB327596}"/>
              </a:ext>
            </a:extLst>
          </p:cNvPr>
          <p:cNvSpPr>
            <a:spLocks noGrp="1"/>
          </p:cNvSpPr>
          <p:nvPr>
            <p:ph type="title"/>
          </p:nvPr>
        </p:nvSpPr>
        <p:spPr/>
        <p:txBody>
          <a:bodyPr/>
          <a:lstStyle/>
          <a:p>
            <a:r>
              <a:rPr lang="sv-SE" dirty="0"/>
              <a:t>Rubriksida – Grön bakgrund</a:t>
            </a:r>
          </a:p>
        </p:txBody>
      </p:sp>
    </p:spTree>
    <p:extLst>
      <p:ext uri="{BB962C8B-B14F-4D97-AF65-F5344CB8AC3E}">
        <p14:creationId xmlns:p14="http://schemas.microsoft.com/office/powerpoint/2010/main" val="245404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6B7FE10-AF65-4440-8F10-D85E4C76675E}"/>
              </a:ext>
            </a:extLst>
          </p:cNvPr>
          <p:cNvSpPr>
            <a:spLocks noGrp="1"/>
          </p:cNvSpPr>
          <p:nvPr>
            <p:ph type="title"/>
          </p:nvPr>
        </p:nvSpPr>
        <p:spPr>
          <a:xfrm>
            <a:off x="1052283" y="548545"/>
            <a:ext cx="10100810" cy="1128420"/>
          </a:xfrm>
        </p:spPr>
        <p:txBody>
          <a:bodyPr/>
          <a:lstStyle/>
          <a:p>
            <a:pPr algn="ctr"/>
            <a:r>
              <a:rPr lang="sv-SE" dirty="0">
                <a:solidFill>
                  <a:schemeClr val="accent1"/>
                </a:solidFill>
              </a:rPr>
              <a:t>Exempel på grafik</a:t>
            </a:r>
          </a:p>
        </p:txBody>
      </p:sp>
      <p:sp>
        <p:nvSpPr>
          <p:cNvPr id="15" name="Rektangel 14">
            <a:extLst>
              <a:ext uri="{FF2B5EF4-FFF2-40B4-BE49-F238E27FC236}">
                <a16:creationId xmlns:a16="http://schemas.microsoft.com/office/drawing/2014/main" id="{F962C678-9C93-554D-A1AA-1C76AA1D453F}"/>
              </a:ext>
            </a:extLst>
          </p:cNvPr>
          <p:cNvSpPr/>
          <p:nvPr/>
        </p:nvSpPr>
        <p:spPr>
          <a:xfrm>
            <a:off x="232462" y="2891400"/>
            <a:ext cx="2160000" cy="18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ource Sans Pro" panose="020B0503030403020204" pitchFamily="34" charset="0"/>
              <a:ea typeface="Source Sans Pro" panose="020B0503030403020204" pitchFamily="34" charset="0"/>
            </a:endParaRPr>
          </a:p>
        </p:txBody>
      </p:sp>
      <p:sp>
        <p:nvSpPr>
          <p:cNvPr id="2" name="textruta 1">
            <a:extLst>
              <a:ext uri="{FF2B5EF4-FFF2-40B4-BE49-F238E27FC236}">
                <a16:creationId xmlns:a16="http://schemas.microsoft.com/office/drawing/2014/main" id="{06F50037-D1A6-0844-BE94-3EAC5B7F10C2}"/>
              </a:ext>
            </a:extLst>
          </p:cNvPr>
          <p:cNvSpPr txBox="1"/>
          <p:nvPr/>
        </p:nvSpPr>
        <p:spPr>
          <a:xfrm>
            <a:off x="405262" y="3177510"/>
            <a:ext cx="1814400" cy="1389163"/>
          </a:xfrm>
          <a:prstGeom prst="rect">
            <a:avLst/>
          </a:prstGeom>
          <a:noFill/>
        </p:spPr>
        <p:txBody>
          <a:bodyPr wrap="square" rtlCol="0">
            <a:spAutoFit/>
          </a:bodyPr>
          <a:lstStyle/>
          <a:p>
            <a:pPr>
              <a:lnSpc>
                <a:spcPts val="1620"/>
              </a:lnSpc>
              <a:spcBef>
                <a:spcPts val="600"/>
              </a:spcBef>
            </a:pPr>
            <a:r>
              <a:rPr lang="sv-SE" sz="1600" dirty="0">
                <a:solidFill>
                  <a:schemeClr val="accent2"/>
                </a:solidFill>
                <a:latin typeface="Source Sans Pro" panose="020B0503030403020204" pitchFamily="34" charset="0"/>
                <a:ea typeface="Source Sans Pro" panose="020B0503030403020204" pitchFamily="34" charset="0"/>
              </a:rPr>
              <a:t>LOREM IPSUM</a:t>
            </a:r>
            <a:endParaRPr lang="sv-SE" sz="1100" dirty="0">
              <a:solidFill>
                <a:schemeClr val="accent2"/>
              </a:solidFill>
              <a:latin typeface="Source Sans Pro" panose="020B0503030403020204" pitchFamily="34" charset="0"/>
              <a:ea typeface="Source Sans Pro" panose="020B0503030403020204" pitchFamily="34" charset="0"/>
            </a:endParaRPr>
          </a:p>
          <a:p>
            <a:pPr>
              <a:lnSpc>
                <a:spcPts val="1620"/>
              </a:lnSpc>
              <a:spcBef>
                <a:spcPts val="600"/>
              </a:spcBef>
            </a:pPr>
            <a:r>
              <a:rPr lang="sv-SE" sz="1200" dirty="0">
                <a:latin typeface="Source Sans Pro" panose="020B0503030403020204" pitchFamily="34" charset="0"/>
                <a:ea typeface="Source Sans Pro" panose="020B0503030403020204" pitchFamily="34" charset="0"/>
              </a:rPr>
              <a:t>MLR ska utveckla ett samarbete rörande klimatanpassning, energieffektivisering och de regionala miljömålen.</a:t>
            </a:r>
            <a:endParaRPr lang="sv-SE" sz="1200" b="0" dirty="0">
              <a:latin typeface="Source Sans Pro" panose="020B0503030403020204" pitchFamily="34" charset="0"/>
              <a:ea typeface="Source Sans Pro" panose="020B0503030403020204" pitchFamily="34" charset="0"/>
            </a:endParaRPr>
          </a:p>
        </p:txBody>
      </p:sp>
      <p:pic>
        <p:nvPicPr>
          <p:cNvPr id="5" name="Platshållare för innehåll 4" descr="En bild som visar gräs, objekt, utomhus, väderkvarn&#10;&#10;Automatiskt genererad beskrivning">
            <a:extLst>
              <a:ext uri="{FF2B5EF4-FFF2-40B4-BE49-F238E27FC236}">
                <a16:creationId xmlns:a16="http://schemas.microsoft.com/office/drawing/2014/main" id="{16F433BD-EC9B-BF4E-A305-EAC4932E524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32462" y="1815452"/>
            <a:ext cx="2160000" cy="1075858"/>
          </a:xfrm>
        </p:spPr>
      </p:pic>
      <p:sp>
        <p:nvSpPr>
          <p:cNvPr id="24" name="Ellips 23">
            <a:extLst>
              <a:ext uri="{FF2B5EF4-FFF2-40B4-BE49-F238E27FC236}">
                <a16:creationId xmlns:a16="http://schemas.microsoft.com/office/drawing/2014/main" id="{9D45FFCC-9009-A34D-82A0-DAD6C495B17E}"/>
              </a:ext>
            </a:extLst>
          </p:cNvPr>
          <p:cNvSpPr/>
          <p:nvPr/>
        </p:nvSpPr>
        <p:spPr>
          <a:xfrm>
            <a:off x="2698088" y="1725990"/>
            <a:ext cx="2080800" cy="2080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accent1"/>
                </a:solidFill>
                <a:latin typeface="Bebas Neue" panose="020B0606020202050201" pitchFamily="34" charset="77"/>
              </a:rPr>
              <a:t>XX %</a:t>
            </a:r>
          </a:p>
          <a:p>
            <a:pPr algn="ctr"/>
            <a:r>
              <a:rPr lang="sv-SE" sz="1400" dirty="0" err="1">
                <a:solidFill>
                  <a:schemeClr val="accent1"/>
                </a:solidFill>
                <a:latin typeface="Bebas Neue" panose="020B0606020202050201" pitchFamily="34" charset="77"/>
              </a:rPr>
              <a:t>Lorem</a:t>
            </a:r>
            <a:r>
              <a:rPr lang="sv-SE" sz="1400" dirty="0">
                <a:solidFill>
                  <a:schemeClr val="accent1"/>
                </a:solidFill>
                <a:latin typeface="Bebas Neue" panose="020B0606020202050201" pitchFamily="34" charset="77"/>
              </a:rPr>
              <a:t> </a:t>
            </a:r>
            <a:r>
              <a:rPr lang="sv-SE" sz="1400" dirty="0" err="1">
                <a:solidFill>
                  <a:schemeClr val="accent1"/>
                </a:solidFill>
                <a:latin typeface="Bebas Neue" panose="020B0606020202050201" pitchFamily="34" charset="77"/>
              </a:rPr>
              <a:t>ipsum</a:t>
            </a:r>
            <a:endParaRPr lang="sv-SE" sz="1400" dirty="0">
              <a:solidFill>
                <a:schemeClr val="accent1"/>
              </a:solidFill>
              <a:latin typeface="Bebas Neue" panose="020B0606020202050201" pitchFamily="34" charset="77"/>
            </a:endParaRPr>
          </a:p>
        </p:txBody>
      </p:sp>
      <p:sp>
        <p:nvSpPr>
          <p:cNvPr id="25" name="Ellips 24">
            <a:extLst>
              <a:ext uri="{FF2B5EF4-FFF2-40B4-BE49-F238E27FC236}">
                <a16:creationId xmlns:a16="http://schemas.microsoft.com/office/drawing/2014/main" id="{8B5F805A-4ABA-0441-A7D8-B39AE4CF5495}"/>
              </a:ext>
            </a:extLst>
          </p:cNvPr>
          <p:cNvSpPr/>
          <p:nvPr/>
        </p:nvSpPr>
        <p:spPr>
          <a:xfrm>
            <a:off x="2698088" y="4017156"/>
            <a:ext cx="2080800" cy="2080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accent3"/>
                </a:solidFill>
                <a:latin typeface="Bebas Neue" panose="020B0606020202050201" pitchFamily="34" charset="77"/>
              </a:rPr>
              <a:t>XX %</a:t>
            </a:r>
          </a:p>
          <a:p>
            <a:pPr algn="ctr"/>
            <a:r>
              <a:rPr lang="sv-SE" sz="1400" dirty="0" err="1">
                <a:solidFill>
                  <a:schemeClr val="accent3"/>
                </a:solidFill>
                <a:latin typeface="Bebas Neue" panose="020B0606020202050201" pitchFamily="34" charset="77"/>
              </a:rPr>
              <a:t>Lorem</a:t>
            </a:r>
            <a:r>
              <a:rPr lang="sv-SE" sz="1400" dirty="0">
                <a:solidFill>
                  <a:schemeClr val="accent3"/>
                </a:solidFill>
                <a:latin typeface="Bebas Neue" panose="020B0606020202050201" pitchFamily="34" charset="77"/>
              </a:rPr>
              <a:t> </a:t>
            </a:r>
            <a:r>
              <a:rPr lang="sv-SE" sz="1400" dirty="0" err="1">
                <a:solidFill>
                  <a:schemeClr val="accent3"/>
                </a:solidFill>
                <a:latin typeface="Bebas Neue" panose="020B0606020202050201" pitchFamily="34" charset="77"/>
              </a:rPr>
              <a:t>ipsum</a:t>
            </a:r>
            <a:endParaRPr lang="sv-SE" sz="1400" dirty="0">
              <a:solidFill>
                <a:schemeClr val="accent3"/>
              </a:solidFill>
              <a:latin typeface="Bebas Neue" panose="020B0606020202050201" pitchFamily="34" charset="77"/>
            </a:endParaRPr>
          </a:p>
        </p:txBody>
      </p:sp>
      <p:cxnSp>
        <p:nvCxnSpPr>
          <p:cNvPr id="26" name="Rak 25">
            <a:extLst>
              <a:ext uri="{FF2B5EF4-FFF2-40B4-BE49-F238E27FC236}">
                <a16:creationId xmlns:a16="http://schemas.microsoft.com/office/drawing/2014/main" id="{2F027A61-D3A9-1149-A025-01024570CAB8}"/>
              </a:ext>
            </a:extLst>
          </p:cNvPr>
          <p:cNvCxnSpPr>
            <a:cxnSpLocks/>
          </p:cNvCxnSpPr>
          <p:nvPr/>
        </p:nvCxnSpPr>
        <p:spPr>
          <a:xfrm>
            <a:off x="6872876" y="2089160"/>
            <a:ext cx="39307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3962EF48-4164-614F-B647-31DE5978165A}"/>
              </a:ext>
            </a:extLst>
          </p:cNvPr>
          <p:cNvSpPr/>
          <p:nvPr/>
        </p:nvSpPr>
        <p:spPr>
          <a:xfrm>
            <a:off x="5155361" y="1821057"/>
            <a:ext cx="1994287" cy="52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Klimat &amp; miljö</a:t>
            </a:r>
          </a:p>
        </p:txBody>
      </p:sp>
      <p:sp>
        <p:nvSpPr>
          <p:cNvPr id="28" name="Rektangel 27">
            <a:extLst>
              <a:ext uri="{FF2B5EF4-FFF2-40B4-BE49-F238E27FC236}">
                <a16:creationId xmlns:a16="http://schemas.microsoft.com/office/drawing/2014/main" id="{D2661551-A251-0444-B067-ECF7CBE81E75}"/>
              </a:ext>
            </a:extLst>
          </p:cNvPr>
          <p:cNvSpPr/>
          <p:nvPr/>
        </p:nvSpPr>
        <p:spPr>
          <a:xfrm>
            <a:off x="7280419" y="1821057"/>
            <a:ext cx="1994287" cy="52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Näringsliv</a:t>
            </a:r>
          </a:p>
        </p:txBody>
      </p:sp>
      <p:sp>
        <p:nvSpPr>
          <p:cNvPr id="29" name="Rektangel 28">
            <a:extLst>
              <a:ext uri="{FF2B5EF4-FFF2-40B4-BE49-F238E27FC236}">
                <a16:creationId xmlns:a16="http://schemas.microsoft.com/office/drawing/2014/main" id="{CF305615-B22E-6143-BF8F-2AA0B629DB58}"/>
              </a:ext>
            </a:extLst>
          </p:cNvPr>
          <p:cNvSpPr/>
          <p:nvPr/>
        </p:nvSpPr>
        <p:spPr>
          <a:xfrm>
            <a:off x="9405477" y="1821057"/>
            <a:ext cx="1994287" cy="528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Framtida kompetensförsörjning</a:t>
            </a:r>
          </a:p>
        </p:txBody>
      </p:sp>
      <p:cxnSp>
        <p:nvCxnSpPr>
          <p:cNvPr id="32" name="Rak 31">
            <a:extLst>
              <a:ext uri="{FF2B5EF4-FFF2-40B4-BE49-F238E27FC236}">
                <a16:creationId xmlns:a16="http://schemas.microsoft.com/office/drawing/2014/main" id="{C2592F50-3A9D-4E47-ADCE-2EE77D113B59}"/>
              </a:ext>
            </a:extLst>
          </p:cNvPr>
          <p:cNvCxnSpPr>
            <a:cxnSpLocks/>
          </p:cNvCxnSpPr>
          <p:nvPr/>
        </p:nvCxnSpPr>
        <p:spPr>
          <a:xfrm>
            <a:off x="6872876" y="2771551"/>
            <a:ext cx="393072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Rektangel 32">
            <a:extLst>
              <a:ext uri="{FF2B5EF4-FFF2-40B4-BE49-F238E27FC236}">
                <a16:creationId xmlns:a16="http://schemas.microsoft.com/office/drawing/2014/main" id="{EE8FB706-39C3-4C4C-923D-63F8C400FA49}"/>
              </a:ext>
            </a:extLst>
          </p:cNvPr>
          <p:cNvSpPr/>
          <p:nvPr/>
        </p:nvSpPr>
        <p:spPr>
          <a:xfrm>
            <a:off x="5155361" y="2503448"/>
            <a:ext cx="1994287" cy="528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Klimat &amp; miljö</a:t>
            </a:r>
          </a:p>
        </p:txBody>
      </p:sp>
      <p:sp>
        <p:nvSpPr>
          <p:cNvPr id="34" name="Rektangel 33">
            <a:extLst>
              <a:ext uri="{FF2B5EF4-FFF2-40B4-BE49-F238E27FC236}">
                <a16:creationId xmlns:a16="http://schemas.microsoft.com/office/drawing/2014/main" id="{6C8EEA84-DBB0-9345-9448-DAAD00784FFC}"/>
              </a:ext>
            </a:extLst>
          </p:cNvPr>
          <p:cNvSpPr/>
          <p:nvPr/>
        </p:nvSpPr>
        <p:spPr>
          <a:xfrm>
            <a:off x="7280419" y="2503448"/>
            <a:ext cx="1994287" cy="528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Näringsliv</a:t>
            </a:r>
          </a:p>
        </p:txBody>
      </p:sp>
      <p:sp>
        <p:nvSpPr>
          <p:cNvPr id="35" name="Rektangel 34">
            <a:extLst>
              <a:ext uri="{FF2B5EF4-FFF2-40B4-BE49-F238E27FC236}">
                <a16:creationId xmlns:a16="http://schemas.microsoft.com/office/drawing/2014/main" id="{4BD9F54B-D782-4940-9929-7AFEAAE3A58C}"/>
              </a:ext>
            </a:extLst>
          </p:cNvPr>
          <p:cNvSpPr/>
          <p:nvPr/>
        </p:nvSpPr>
        <p:spPr>
          <a:xfrm>
            <a:off x="9405477" y="2503448"/>
            <a:ext cx="1994287" cy="528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atin typeface="Source Sans Pro" panose="020B0503030403020204" pitchFamily="34" charset="0"/>
                <a:ea typeface="Source Sans Pro" panose="020B0503030403020204" pitchFamily="34" charset="0"/>
              </a:rPr>
              <a:t>Framtida kompetensförsörjning</a:t>
            </a:r>
          </a:p>
        </p:txBody>
      </p:sp>
      <p:sp>
        <p:nvSpPr>
          <p:cNvPr id="36" name="Rektangel 35">
            <a:extLst>
              <a:ext uri="{FF2B5EF4-FFF2-40B4-BE49-F238E27FC236}">
                <a16:creationId xmlns:a16="http://schemas.microsoft.com/office/drawing/2014/main" id="{FA185463-1E85-5341-8863-247ABA4BA443}"/>
              </a:ext>
            </a:extLst>
          </p:cNvPr>
          <p:cNvSpPr/>
          <p:nvPr/>
        </p:nvSpPr>
        <p:spPr>
          <a:xfrm>
            <a:off x="5152492" y="3432528"/>
            <a:ext cx="3340582" cy="2336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dirty="0"/>
          </a:p>
        </p:txBody>
      </p:sp>
      <p:sp>
        <p:nvSpPr>
          <p:cNvPr id="37" name="textruta 36">
            <a:extLst>
              <a:ext uri="{FF2B5EF4-FFF2-40B4-BE49-F238E27FC236}">
                <a16:creationId xmlns:a16="http://schemas.microsoft.com/office/drawing/2014/main" id="{77446A20-83EB-D545-AF56-DA0B6ABFCDF4}"/>
              </a:ext>
            </a:extLst>
          </p:cNvPr>
          <p:cNvSpPr txBox="1"/>
          <p:nvPr/>
        </p:nvSpPr>
        <p:spPr>
          <a:xfrm>
            <a:off x="5376672" y="3785140"/>
            <a:ext cx="2892223" cy="1631216"/>
          </a:xfrm>
          <a:prstGeom prst="rect">
            <a:avLst/>
          </a:prstGeom>
          <a:noFill/>
        </p:spPr>
        <p:txBody>
          <a:bodyPr wrap="square" rtlCol="0">
            <a:spAutoFit/>
          </a:bodyPr>
          <a:lstStyle/>
          <a:p>
            <a:pPr algn="ctr"/>
            <a:r>
              <a:rPr lang="sv-SE" sz="3600" dirty="0" err="1">
                <a:solidFill>
                  <a:schemeClr val="accent1"/>
                </a:solidFill>
                <a:latin typeface="Bebas Neue" panose="020B0606020202050201" pitchFamily="34" charset="77"/>
                <a:ea typeface="Source Sans Pro" panose="020B0503030403020204" pitchFamily="34" charset="0"/>
              </a:rPr>
              <a:t>Lorem</a:t>
            </a:r>
            <a:r>
              <a:rPr lang="sv-SE" sz="3600" dirty="0">
                <a:solidFill>
                  <a:schemeClr val="accent1"/>
                </a:solidFill>
                <a:latin typeface="Bebas Neue" panose="020B0606020202050201" pitchFamily="34" charset="77"/>
                <a:ea typeface="Source Sans Pro" panose="020B0503030403020204" pitchFamily="34" charset="0"/>
              </a:rPr>
              <a:t> </a:t>
            </a:r>
            <a:r>
              <a:rPr lang="sv-SE" sz="3600" dirty="0" err="1">
                <a:solidFill>
                  <a:schemeClr val="accent1"/>
                </a:solidFill>
                <a:latin typeface="Bebas Neue" panose="020B0606020202050201" pitchFamily="34" charset="77"/>
                <a:ea typeface="Source Sans Pro" panose="020B0503030403020204" pitchFamily="34" charset="0"/>
              </a:rPr>
              <a:t>ipsum</a:t>
            </a:r>
            <a:endParaRPr lang="sv-SE" sz="1400" dirty="0">
              <a:latin typeface="Source Sans Pro" panose="020B0503030403020204" pitchFamily="34" charset="0"/>
              <a:ea typeface="Source Sans Pro" panose="020B0503030403020204" pitchFamily="34" charset="0"/>
            </a:endParaRPr>
          </a:p>
          <a:p>
            <a:pPr algn="ctr"/>
            <a:r>
              <a:rPr lang="sv-SE" sz="1600" dirty="0" err="1"/>
              <a:t>Lorem</a:t>
            </a:r>
            <a:r>
              <a:rPr lang="sv-SE" sz="1600" dirty="0"/>
              <a:t> </a:t>
            </a:r>
            <a:r>
              <a:rPr lang="sv-SE" sz="1600" dirty="0" err="1"/>
              <a:t>ipsum</a:t>
            </a:r>
            <a:r>
              <a:rPr lang="sv-SE" sz="1600" dirty="0"/>
              <a:t> </a:t>
            </a:r>
            <a:r>
              <a:rPr lang="sv-SE" sz="1600" dirty="0" err="1"/>
              <a:t>dolor</a:t>
            </a:r>
            <a:r>
              <a:rPr lang="sv-SE" sz="1600" dirty="0"/>
              <a:t> </a:t>
            </a:r>
            <a:r>
              <a:rPr lang="sv-SE" sz="1600" dirty="0" err="1"/>
              <a:t>sit</a:t>
            </a:r>
            <a:r>
              <a:rPr lang="sv-SE" sz="1600" dirty="0"/>
              <a:t> </a:t>
            </a:r>
            <a:r>
              <a:rPr lang="sv-SE" sz="1600" dirty="0" err="1"/>
              <a:t>amet</a:t>
            </a:r>
            <a:r>
              <a:rPr lang="sv-SE" sz="1600" dirty="0"/>
              <a:t>, </a:t>
            </a:r>
            <a:r>
              <a:rPr lang="sv-SE" sz="1600" dirty="0" err="1"/>
              <a:t>consectetur</a:t>
            </a:r>
            <a:r>
              <a:rPr lang="sv-SE" sz="1600" dirty="0"/>
              <a:t> </a:t>
            </a:r>
            <a:r>
              <a:rPr lang="sv-SE" sz="1600" dirty="0" err="1"/>
              <a:t>adipiscing</a:t>
            </a:r>
            <a:r>
              <a:rPr lang="sv-SE" sz="1600" dirty="0"/>
              <a:t> elit, sed do </a:t>
            </a:r>
            <a:r>
              <a:rPr lang="sv-SE" sz="1600" dirty="0" err="1"/>
              <a:t>eiusmod</a:t>
            </a:r>
            <a:r>
              <a:rPr lang="sv-SE" sz="1600" dirty="0"/>
              <a:t> </a:t>
            </a:r>
            <a:r>
              <a:rPr lang="sv-SE" sz="1600" dirty="0" err="1"/>
              <a:t>tempor</a:t>
            </a:r>
            <a:r>
              <a:rPr lang="sv-SE" sz="1600" dirty="0"/>
              <a:t> </a:t>
            </a:r>
            <a:r>
              <a:rPr lang="sv-SE" sz="1600" dirty="0" err="1"/>
              <a:t>incididunt</a:t>
            </a:r>
            <a:r>
              <a:rPr lang="sv-SE" sz="1600" dirty="0"/>
              <a:t> ut </a:t>
            </a:r>
            <a:r>
              <a:rPr lang="sv-SE" sz="1600" dirty="0" err="1"/>
              <a:t>labore</a:t>
            </a:r>
            <a:r>
              <a:rPr lang="sv-SE" sz="1600" dirty="0"/>
              <a:t> et </a:t>
            </a:r>
            <a:r>
              <a:rPr lang="sv-SE" sz="1600" dirty="0" err="1"/>
              <a:t>dolore</a:t>
            </a:r>
            <a:r>
              <a:rPr lang="sv-SE" sz="1600" dirty="0"/>
              <a:t> </a:t>
            </a:r>
            <a:r>
              <a:rPr lang="sv-SE" sz="1600" dirty="0" err="1"/>
              <a:t>magna</a:t>
            </a:r>
            <a:r>
              <a:rPr lang="sv-SE" sz="1600" dirty="0"/>
              <a:t> </a:t>
            </a:r>
            <a:r>
              <a:rPr lang="sv-SE" sz="1600" dirty="0" err="1"/>
              <a:t>aliqua</a:t>
            </a:r>
            <a:endParaRPr lang="sv-SE" sz="1600" dirty="0">
              <a:latin typeface="Source Sans Pro" panose="020B0503030403020204" pitchFamily="34" charset="0"/>
              <a:ea typeface="Source Sans Pro" panose="020B0503030403020204" pitchFamily="34" charset="0"/>
            </a:endParaRPr>
          </a:p>
        </p:txBody>
      </p:sp>
      <p:sp>
        <p:nvSpPr>
          <p:cNvPr id="38" name="Rektangel 37">
            <a:extLst>
              <a:ext uri="{FF2B5EF4-FFF2-40B4-BE49-F238E27FC236}">
                <a16:creationId xmlns:a16="http://schemas.microsoft.com/office/drawing/2014/main" id="{B1CAED62-F43D-8C44-8F5A-4E1CEBAC6205}"/>
              </a:ext>
            </a:extLst>
          </p:cNvPr>
          <p:cNvSpPr/>
          <p:nvPr/>
        </p:nvSpPr>
        <p:spPr>
          <a:xfrm>
            <a:off x="8665442" y="3425472"/>
            <a:ext cx="3340582" cy="2336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dirty="0"/>
          </a:p>
        </p:txBody>
      </p:sp>
      <p:sp>
        <p:nvSpPr>
          <p:cNvPr id="39" name="textruta 38">
            <a:extLst>
              <a:ext uri="{FF2B5EF4-FFF2-40B4-BE49-F238E27FC236}">
                <a16:creationId xmlns:a16="http://schemas.microsoft.com/office/drawing/2014/main" id="{888F493B-1E59-2A47-A6C6-97DCFD4FF150}"/>
              </a:ext>
            </a:extLst>
          </p:cNvPr>
          <p:cNvSpPr txBox="1"/>
          <p:nvPr/>
        </p:nvSpPr>
        <p:spPr>
          <a:xfrm>
            <a:off x="8889622" y="3778084"/>
            <a:ext cx="2892223" cy="1631216"/>
          </a:xfrm>
          <a:prstGeom prst="rect">
            <a:avLst/>
          </a:prstGeom>
          <a:noFill/>
        </p:spPr>
        <p:txBody>
          <a:bodyPr wrap="square" rtlCol="0">
            <a:spAutoFit/>
          </a:bodyPr>
          <a:lstStyle/>
          <a:p>
            <a:pPr algn="ctr"/>
            <a:r>
              <a:rPr lang="sv-SE" sz="3600" dirty="0" err="1">
                <a:solidFill>
                  <a:schemeClr val="accent4"/>
                </a:solidFill>
                <a:latin typeface="Bebas Neue" panose="020B0606020202050201" pitchFamily="34" charset="77"/>
                <a:ea typeface="Source Sans Pro" panose="020B0503030403020204" pitchFamily="34" charset="0"/>
              </a:rPr>
              <a:t>Lorem</a:t>
            </a:r>
            <a:r>
              <a:rPr lang="sv-SE" sz="3600" dirty="0">
                <a:solidFill>
                  <a:schemeClr val="accent4"/>
                </a:solidFill>
                <a:latin typeface="Bebas Neue" panose="020B0606020202050201" pitchFamily="34" charset="77"/>
                <a:ea typeface="Source Sans Pro" panose="020B0503030403020204" pitchFamily="34" charset="0"/>
              </a:rPr>
              <a:t> </a:t>
            </a:r>
            <a:r>
              <a:rPr lang="sv-SE" sz="3600" dirty="0" err="1">
                <a:solidFill>
                  <a:schemeClr val="accent4"/>
                </a:solidFill>
                <a:latin typeface="Bebas Neue" panose="020B0606020202050201" pitchFamily="34" charset="77"/>
                <a:ea typeface="Source Sans Pro" panose="020B0503030403020204" pitchFamily="34" charset="0"/>
              </a:rPr>
              <a:t>ipsum</a:t>
            </a:r>
            <a:endParaRPr lang="sv-SE" sz="1400" dirty="0">
              <a:solidFill>
                <a:schemeClr val="accent4"/>
              </a:solidFill>
              <a:latin typeface="Source Sans Pro" panose="020B0503030403020204" pitchFamily="34" charset="0"/>
              <a:ea typeface="Source Sans Pro" panose="020B0503030403020204" pitchFamily="34" charset="0"/>
            </a:endParaRPr>
          </a:p>
          <a:p>
            <a:pPr algn="ctr"/>
            <a:r>
              <a:rPr lang="sv-SE" sz="1600" dirty="0" err="1">
                <a:solidFill>
                  <a:schemeClr val="accent3"/>
                </a:solidFill>
              </a:rPr>
              <a:t>Lorem</a:t>
            </a:r>
            <a:r>
              <a:rPr lang="sv-SE" sz="1600" dirty="0">
                <a:solidFill>
                  <a:schemeClr val="accent3"/>
                </a:solidFill>
              </a:rPr>
              <a:t> </a:t>
            </a:r>
            <a:r>
              <a:rPr lang="sv-SE" sz="1600" dirty="0" err="1">
                <a:solidFill>
                  <a:schemeClr val="accent3"/>
                </a:solidFill>
              </a:rPr>
              <a:t>ipsum</a:t>
            </a:r>
            <a:r>
              <a:rPr lang="sv-SE" sz="1600" dirty="0">
                <a:solidFill>
                  <a:schemeClr val="accent3"/>
                </a:solidFill>
              </a:rPr>
              <a:t> </a:t>
            </a:r>
            <a:r>
              <a:rPr lang="sv-SE" sz="1600" dirty="0" err="1">
                <a:solidFill>
                  <a:schemeClr val="accent3"/>
                </a:solidFill>
              </a:rPr>
              <a:t>dolor</a:t>
            </a:r>
            <a:r>
              <a:rPr lang="sv-SE" sz="1600" dirty="0">
                <a:solidFill>
                  <a:schemeClr val="accent3"/>
                </a:solidFill>
              </a:rPr>
              <a:t> </a:t>
            </a:r>
            <a:r>
              <a:rPr lang="sv-SE" sz="1600" dirty="0" err="1">
                <a:solidFill>
                  <a:schemeClr val="accent3"/>
                </a:solidFill>
              </a:rPr>
              <a:t>sit</a:t>
            </a:r>
            <a:r>
              <a:rPr lang="sv-SE" sz="1600" dirty="0">
                <a:solidFill>
                  <a:schemeClr val="accent3"/>
                </a:solidFill>
              </a:rPr>
              <a:t> </a:t>
            </a:r>
            <a:r>
              <a:rPr lang="sv-SE" sz="1600" dirty="0" err="1">
                <a:solidFill>
                  <a:schemeClr val="accent3"/>
                </a:solidFill>
              </a:rPr>
              <a:t>amet</a:t>
            </a:r>
            <a:r>
              <a:rPr lang="sv-SE" sz="1600" dirty="0">
                <a:solidFill>
                  <a:schemeClr val="accent3"/>
                </a:solidFill>
              </a:rPr>
              <a:t>, </a:t>
            </a:r>
            <a:r>
              <a:rPr lang="sv-SE" sz="1600" dirty="0" err="1">
                <a:solidFill>
                  <a:schemeClr val="accent3"/>
                </a:solidFill>
              </a:rPr>
              <a:t>consectetur</a:t>
            </a:r>
            <a:r>
              <a:rPr lang="sv-SE" sz="1600" dirty="0">
                <a:solidFill>
                  <a:schemeClr val="accent3"/>
                </a:solidFill>
              </a:rPr>
              <a:t> </a:t>
            </a:r>
            <a:r>
              <a:rPr lang="sv-SE" sz="1600" dirty="0" err="1">
                <a:solidFill>
                  <a:schemeClr val="accent3"/>
                </a:solidFill>
              </a:rPr>
              <a:t>adipiscing</a:t>
            </a:r>
            <a:r>
              <a:rPr lang="sv-SE" sz="1600" dirty="0">
                <a:solidFill>
                  <a:schemeClr val="accent3"/>
                </a:solidFill>
              </a:rPr>
              <a:t> elit, sed do </a:t>
            </a:r>
            <a:r>
              <a:rPr lang="sv-SE" sz="1600" dirty="0" err="1">
                <a:solidFill>
                  <a:schemeClr val="accent3"/>
                </a:solidFill>
              </a:rPr>
              <a:t>eiusmod</a:t>
            </a:r>
            <a:r>
              <a:rPr lang="sv-SE" sz="1600" dirty="0">
                <a:solidFill>
                  <a:schemeClr val="accent3"/>
                </a:solidFill>
              </a:rPr>
              <a:t> </a:t>
            </a:r>
            <a:r>
              <a:rPr lang="sv-SE" sz="1600" dirty="0" err="1">
                <a:solidFill>
                  <a:schemeClr val="accent3"/>
                </a:solidFill>
              </a:rPr>
              <a:t>tempor</a:t>
            </a:r>
            <a:r>
              <a:rPr lang="sv-SE" sz="1600" dirty="0">
                <a:solidFill>
                  <a:schemeClr val="accent3"/>
                </a:solidFill>
              </a:rPr>
              <a:t> </a:t>
            </a:r>
            <a:r>
              <a:rPr lang="sv-SE" sz="1600" dirty="0" err="1">
                <a:solidFill>
                  <a:schemeClr val="accent3"/>
                </a:solidFill>
              </a:rPr>
              <a:t>incididunt</a:t>
            </a:r>
            <a:r>
              <a:rPr lang="sv-SE" sz="1600" dirty="0">
                <a:solidFill>
                  <a:schemeClr val="accent3"/>
                </a:solidFill>
              </a:rPr>
              <a:t> ut </a:t>
            </a:r>
            <a:r>
              <a:rPr lang="sv-SE" sz="1600" dirty="0" err="1">
                <a:solidFill>
                  <a:schemeClr val="accent3"/>
                </a:solidFill>
              </a:rPr>
              <a:t>labore</a:t>
            </a:r>
            <a:r>
              <a:rPr lang="sv-SE" sz="1600" dirty="0">
                <a:solidFill>
                  <a:schemeClr val="accent3"/>
                </a:solidFill>
              </a:rPr>
              <a:t> et </a:t>
            </a:r>
            <a:r>
              <a:rPr lang="sv-SE" sz="1600" dirty="0" err="1">
                <a:solidFill>
                  <a:schemeClr val="accent3"/>
                </a:solidFill>
              </a:rPr>
              <a:t>dolore</a:t>
            </a:r>
            <a:r>
              <a:rPr lang="sv-SE" sz="1600" dirty="0">
                <a:solidFill>
                  <a:schemeClr val="accent3"/>
                </a:solidFill>
              </a:rPr>
              <a:t> </a:t>
            </a:r>
            <a:r>
              <a:rPr lang="sv-SE" sz="1600" dirty="0" err="1">
                <a:solidFill>
                  <a:schemeClr val="accent3"/>
                </a:solidFill>
              </a:rPr>
              <a:t>magna</a:t>
            </a:r>
            <a:r>
              <a:rPr lang="sv-SE" sz="1600" dirty="0">
                <a:solidFill>
                  <a:schemeClr val="accent3"/>
                </a:solidFill>
              </a:rPr>
              <a:t> </a:t>
            </a:r>
            <a:r>
              <a:rPr lang="sv-SE" sz="1600" dirty="0" err="1">
                <a:solidFill>
                  <a:schemeClr val="accent3"/>
                </a:solidFill>
              </a:rPr>
              <a:t>aliqua</a:t>
            </a:r>
            <a:endParaRPr lang="sv-SE" sz="1600" dirty="0">
              <a:solidFill>
                <a:schemeClr val="accent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5008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tshållare för innehåll 7">
            <a:extLst>
              <a:ext uri="{FF2B5EF4-FFF2-40B4-BE49-F238E27FC236}">
                <a16:creationId xmlns:a16="http://schemas.microsoft.com/office/drawing/2014/main" id="{CAD1E7BD-F073-8B4C-A3AF-AB07FD54AC0D}"/>
              </a:ext>
            </a:extLst>
          </p:cNvPr>
          <p:cNvGraphicFramePr>
            <a:graphicFrameLocks noGrp="1"/>
          </p:cNvGraphicFramePr>
          <p:nvPr>
            <p:ph idx="1"/>
            <p:extLst>
              <p:ext uri="{D42A27DB-BD31-4B8C-83A1-F6EECF244321}">
                <p14:modId xmlns:p14="http://schemas.microsoft.com/office/powerpoint/2010/main" val="283338918"/>
              </p:ext>
            </p:extLst>
          </p:nvPr>
        </p:nvGraphicFramePr>
        <p:xfrm>
          <a:off x="1035051" y="1700213"/>
          <a:ext cx="4647292" cy="4578538"/>
        </p:xfrm>
        <a:graphic>
          <a:graphicData uri="http://schemas.openxmlformats.org/drawingml/2006/chart">
            <c:chart xmlns:c="http://schemas.openxmlformats.org/drawingml/2006/chart" xmlns:r="http://schemas.openxmlformats.org/officeDocument/2006/relationships" r:id="rId3"/>
          </a:graphicData>
        </a:graphic>
      </p:graphicFrame>
      <p:sp>
        <p:nvSpPr>
          <p:cNvPr id="6" name="Rubrik 5">
            <a:extLst>
              <a:ext uri="{FF2B5EF4-FFF2-40B4-BE49-F238E27FC236}">
                <a16:creationId xmlns:a16="http://schemas.microsoft.com/office/drawing/2014/main" id="{4FCD9089-E039-3242-834D-51444941F214}"/>
              </a:ext>
            </a:extLst>
          </p:cNvPr>
          <p:cNvSpPr>
            <a:spLocks noGrp="1"/>
          </p:cNvSpPr>
          <p:nvPr>
            <p:ph type="title"/>
          </p:nvPr>
        </p:nvSpPr>
        <p:spPr/>
        <p:txBody>
          <a:bodyPr/>
          <a:lstStyle/>
          <a:p>
            <a:r>
              <a:rPr lang="sv-SE" dirty="0"/>
              <a:t>Exempel PÅ diagram</a:t>
            </a:r>
          </a:p>
        </p:txBody>
      </p:sp>
      <p:graphicFrame>
        <p:nvGraphicFramePr>
          <p:cNvPr id="9" name="Diagram 8">
            <a:extLst>
              <a:ext uri="{FF2B5EF4-FFF2-40B4-BE49-F238E27FC236}">
                <a16:creationId xmlns:a16="http://schemas.microsoft.com/office/drawing/2014/main" id="{D4606F61-5CEC-6240-9413-413A44B42A02}"/>
              </a:ext>
            </a:extLst>
          </p:cNvPr>
          <p:cNvGraphicFramePr/>
          <p:nvPr>
            <p:extLst>
              <p:ext uri="{D42A27DB-BD31-4B8C-83A1-F6EECF244321}">
                <p14:modId xmlns:p14="http://schemas.microsoft.com/office/powerpoint/2010/main" val="3843754716"/>
              </p:ext>
            </p:extLst>
          </p:nvPr>
        </p:nvGraphicFramePr>
        <p:xfrm>
          <a:off x="6085909" y="1700213"/>
          <a:ext cx="5621790" cy="4370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597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 6">
            <a:extLst>
              <a:ext uri="{FF2B5EF4-FFF2-40B4-BE49-F238E27FC236}">
                <a16:creationId xmlns:a16="http://schemas.microsoft.com/office/drawing/2014/main" id="{C59C07B2-9BF0-5B4A-9010-D480D02A40C7}"/>
              </a:ext>
            </a:extLst>
          </p:cNvPr>
          <p:cNvSpPr/>
          <p:nvPr/>
        </p:nvSpPr>
        <p:spPr>
          <a:xfrm>
            <a:off x="1055687" y="3884529"/>
            <a:ext cx="2080800" cy="2080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accent1"/>
              </a:solidFill>
              <a:latin typeface="Bebas Neue" panose="020B0606020202050201" pitchFamily="34" charset="77"/>
            </a:endParaRPr>
          </a:p>
        </p:txBody>
      </p:sp>
      <p:sp>
        <p:nvSpPr>
          <p:cNvPr id="6" name="Ellips 5">
            <a:extLst>
              <a:ext uri="{FF2B5EF4-FFF2-40B4-BE49-F238E27FC236}">
                <a16:creationId xmlns:a16="http://schemas.microsoft.com/office/drawing/2014/main" id="{F104D9C9-1496-1147-9C78-9193FED40B79}"/>
              </a:ext>
            </a:extLst>
          </p:cNvPr>
          <p:cNvSpPr/>
          <p:nvPr/>
        </p:nvSpPr>
        <p:spPr>
          <a:xfrm>
            <a:off x="1055687" y="1672797"/>
            <a:ext cx="2080800" cy="2080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accent1"/>
              </a:solidFill>
              <a:latin typeface="Bebas Neue" panose="020B0606020202050201" pitchFamily="34" charset="77"/>
            </a:endParaRPr>
          </a:p>
        </p:txBody>
      </p:sp>
      <p:sp>
        <p:nvSpPr>
          <p:cNvPr id="3" name="Rubrik 2">
            <a:extLst>
              <a:ext uri="{FF2B5EF4-FFF2-40B4-BE49-F238E27FC236}">
                <a16:creationId xmlns:a16="http://schemas.microsoft.com/office/drawing/2014/main" id="{4E52BEC3-D523-2847-9D73-4F3932A3236D}"/>
              </a:ext>
            </a:extLst>
          </p:cNvPr>
          <p:cNvSpPr>
            <a:spLocks noGrp="1"/>
          </p:cNvSpPr>
          <p:nvPr>
            <p:ph type="title"/>
          </p:nvPr>
        </p:nvSpPr>
        <p:spPr/>
        <p:txBody>
          <a:bodyPr/>
          <a:lstStyle/>
          <a:p>
            <a:r>
              <a:rPr lang="sv-SE" dirty="0"/>
              <a:t>EXTRA LOGOTYPER + Färgpalett</a:t>
            </a:r>
          </a:p>
        </p:txBody>
      </p:sp>
      <p:pic>
        <p:nvPicPr>
          <p:cNvPr id="4" name="Bildobjekt 3">
            <a:extLst>
              <a:ext uri="{FF2B5EF4-FFF2-40B4-BE49-F238E27FC236}">
                <a16:creationId xmlns:a16="http://schemas.microsoft.com/office/drawing/2014/main" id="{6EBFC669-B24D-F647-8B16-40D1E23A70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5027" y="2564927"/>
            <a:ext cx="1022120" cy="331932"/>
          </a:xfrm>
          <a:prstGeom prst="rect">
            <a:avLst/>
          </a:prstGeom>
        </p:spPr>
      </p:pic>
      <p:pic>
        <p:nvPicPr>
          <p:cNvPr id="5" name="Bildobjekt 4" descr="En bild som visar ritning, tallrik&#10;&#10;Automatiskt genererad beskrivning">
            <a:extLst>
              <a:ext uri="{FF2B5EF4-FFF2-40B4-BE49-F238E27FC236}">
                <a16:creationId xmlns:a16="http://schemas.microsoft.com/office/drawing/2014/main" id="{96712E46-123E-D745-A15E-316CED14B0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5027" y="4733872"/>
            <a:ext cx="1022120" cy="367325"/>
          </a:xfrm>
          <a:prstGeom prst="rect">
            <a:avLst/>
          </a:prstGeom>
        </p:spPr>
      </p:pic>
      <p:pic>
        <p:nvPicPr>
          <p:cNvPr id="9" name="Bildobjekt 8" descr="En bild som visar elektronik&#10;&#10;Automatiskt genererad beskrivning">
            <a:extLst>
              <a:ext uri="{FF2B5EF4-FFF2-40B4-BE49-F238E27FC236}">
                <a16:creationId xmlns:a16="http://schemas.microsoft.com/office/drawing/2014/main" id="{7A8EC4EA-5926-E54D-B8FB-ADD0B4791B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2318" y="2118937"/>
            <a:ext cx="6532457" cy="3436345"/>
          </a:xfrm>
          <a:prstGeom prst="rect">
            <a:avLst/>
          </a:prstGeom>
        </p:spPr>
      </p:pic>
      <p:sp>
        <p:nvSpPr>
          <p:cNvPr id="10" name="textruta 9">
            <a:extLst>
              <a:ext uri="{FF2B5EF4-FFF2-40B4-BE49-F238E27FC236}">
                <a16:creationId xmlns:a16="http://schemas.microsoft.com/office/drawing/2014/main" id="{C4D3DBBC-E85D-4A46-BC64-C7E5781377EF}"/>
              </a:ext>
            </a:extLst>
          </p:cNvPr>
          <p:cNvSpPr txBox="1"/>
          <p:nvPr/>
        </p:nvSpPr>
        <p:spPr>
          <a:xfrm>
            <a:off x="8064328" y="5185186"/>
            <a:ext cx="2420855" cy="246221"/>
          </a:xfrm>
          <a:prstGeom prst="rect">
            <a:avLst/>
          </a:prstGeom>
          <a:noFill/>
        </p:spPr>
        <p:txBody>
          <a:bodyPr wrap="none" rtlCol="0">
            <a:spAutoFit/>
          </a:bodyPr>
          <a:lstStyle/>
          <a:p>
            <a:pPr algn="ctr"/>
            <a:r>
              <a:rPr lang="sv-SE" sz="1000" b="0" i="1" dirty="0">
                <a:latin typeface="Source Sans Pro" panose="020B0503030403020204" pitchFamily="34" charset="0"/>
                <a:ea typeface="Source Sans Pro" panose="020B0503030403020204" pitchFamily="34" charset="0"/>
              </a:rPr>
              <a:t>(Extra accentfärger att använda vid behov)</a:t>
            </a:r>
          </a:p>
        </p:txBody>
      </p:sp>
    </p:spTree>
    <p:extLst>
      <p:ext uri="{BB962C8B-B14F-4D97-AF65-F5344CB8AC3E}">
        <p14:creationId xmlns:p14="http://schemas.microsoft.com/office/powerpoint/2010/main" val="321087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1B175815-3A17-C248-8B01-7D676B279773}"/>
              </a:ext>
            </a:extLst>
          </p:cNvPr>
          <p:cNvSpPr/>
          <p:nvPr/>
        </p:nvSpPr>
        <p:spPr>
          <a:xfrm>
            <a:off x="6294398" y="0"/>
            <a:ext cx="58976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B353D336-D9EE-C740-BCAE-903C7A2A70D4}"/>
              </a:ext>
            </a:extLst>
          </p:cNvPr>
          <p:cNvSpPr>
            <a:spLocks noGrp="1"/>
          </p:cNvSpPr>
          <p:nvPr>
            <p:ph type="title"/>
          </p:nvPr>
        </p:nvSpPr>
        <p:spPr>
          <a:xfrm>
            <a:off x="1023264" y="1808469"/>
            <a:ext cx="10100810" cy="1128420"/>
          </a:xfrm>
        </p:spPr>
        <p:txBody>
          <a:bodyPr>
            <a:noAutofit/>
          </a:bodyPr>
          <a:lstStyle/>
          <a:p>
            <a:pPr>
              <a:lnSpc>
                <a:spcPct val="90000"/>
              </a:lnSpc>
            </a:pPr>
            <a:r>
              <a:rPr lang="sv-SE" dirty="0">
                <a:solidFill>
                  <a:schemeClr val="accent1"/>
                </a:solidFill>
              </a:rPr>
              <a:t>Ett Strategiskt </a:t>
            </a:r>
            <a:br>
              <a:rPr lang="sv-SE" dirty="0">
                <a:solidFill>
                  <a:schemeClr val="accent1"/>
                </a:solidFill>
              </a:rPr>
            </a:br>
            <a:r>
              <a:rPr lang="sv-SE" dirty="0">
                <a:solidFill>
                  <a:schemeClr val="accent1"/>
                </a:solidFill>
              </a:rPr>
              <a:t>samarbete</a:t>
            </a:r>
          </a:p>
        </p:txBody>
      </p:sp>
      <p:grpSp>
        <p:nvGrpSpPr>
          <p:cNvPr id="4" name="Grupp 3">
            <a:extLst>
              <a:ext uri="{FF2B5EF4-FFF2-40B4-BE49-F238E27FC236}">
                <a16:creationId xmlns:a16="http://schemas.microsoft.com/office/drawing/2014/main" id="{AE4006AF-76BF-BE4C-B405-4A8171B4F62C}"/>
              </a:ext>
            </a:extLst>
          </p:cNvPr>
          <p:cNvGrpSpPr/>
          <p:nvPr/>
        </p:nvGrpSpPr>
        <p:grpSpPr>
          <a:xfrm>
            <a:off x="1124862" y="5153853"/>
            <a:ext cx="4036111" cy="569481"/>
            <a:chOff x="1124862" y="5355327"/>
            <a:chExt cx="4036111" cy="569481"/>
          </a:xfrm>
        </p:grpSpPr>
        <p:sp>
          <p:nvSpPr>
            <p:cNvPr id="32" name="Ellips 31">
              <a:extLst>
                <a:ext uri="{FF2B5EF4-FFF2-40B4-BE49-F238E27FC236}">
                  <a16:creationId xmlns:a16="http://schemas.microsoft.com/office/drawing/2014/main" id="{FCE1C991-BDF7-C94C-9AE0-683254C855AB}"/>
                </a:ext>
              </a:extLst>
            </p:cNvPr>
            <p:cNvSpPr>
              <a:spLocks noChangeAspect="1"/>
            </p:cNvSpPr>
            <p:nvPr/>
          </p:nvSpPr>
          <p:spPr>
            <a:xfrm>
              <a:off x="1124862" y="5355327"/>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Ellips 34">
              <a:extLst>
                <a:ext uri="{FF2B5EF4-FFF2-40B4-BE49-F238E27FC236}">
                  <a16:creationId xmlns:a16="http://schemas.microsoft.com/office/drawing/2014/main" id="{3FBCF173-3CD6-794F-828C-F8E416D921B0}"/>
                </a:ext>
              </a:extLst>
            </p:cNvPr>
            <p:cNvSpPr>
              <a:spLocks noChangeAspect="1"/>
            </p:cNvSpPr>
            <p:nvPr/>
          </p:nvSpPr>
          <p:spPr>
            <a:xfrm>
              <a:off x="4591492" y="5355327"/>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Ellips 35">
              <a:extLst>
                <a:ext uri="{FF2B5EF4-FFF2-40B4-BE49-F238E27FC236}">
                  <a16:creationId xmlns:a16="http://schemas.microsoft.com/office/drawing/2014/main" id="{84B06A52-68DD-114D-9CCC-3E9F291EB0AC}"/>
                </a:ext>
              </a:extLst>
            </p:cNvPr>
            <p:cNvSpPr>
              <a:spLocks noChangeAspect="1"/>
            </p:cNvSpPr>
            <p:nvPr/>
          </p:nvSpPr>
          <p:spPr>
            <a:xfrm>
              <a:off x="1825393" y="5355327"/>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F5E1593C-2398-9C43-B016-9E831261A1AB}"/>
                </a:ext>
              </a:extLst>
            </p:cNvPr>
            <p:cNvSpPr>
              <a:spLocks noChangeAspect="1"/>
            </p:cNvSpPr>
            <p:nvPr/>
          </p:nvSpPr>
          <p:spPr>
            <a:xfrm>
              <a:off x="3898166" y="5355327"/>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Ellips 37">
              <a:extLst>
                <a:ext uri="{FF2B5EF4-FFF2-40B4-BE49-F238E27FC236}">
                  <a16:creationId xmlns:a16="http://schemas.microsoft.com/office/drawing/2014/main" id="{5C9AD0E0-0538-2A4C-8BEB-16FFBD42B218}"/>
                </a:ext>
              </a:extLst>
            </p:cNvPr>
            <p:cNvSpPr>
              <a:spLocks noChangeAspect="1"/>
            </p:cNvSpPr>
            <p:nvPr/>
          </p:nvSpPr>
          <p:spPr>
            <a:xfrm>
              <a:off x="3204840" y="5355327"/>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3AA02A2F-9246-5F41-A4F0-7814DB224E2D}"/>
                </a:ext>
              </a:extLst>
            </p:cNvPr>
            <p:cNvSpPr>
              <a:spLocks noChangeAspect="1"/>
            </p:cNvSpPr>
            <p:nvPr/>
          </p:nvSpPr>
          <p:spPr>
            <a:xfrm>
              <a:off x="2511514" y="5355327"/>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0238C054-25BA-564B-964A-BEF611DE6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469" y="5429308"/>
              <a:ext cx="185527" cy="421519"/>
            </a:xfrm>
            <a:prstGeom prst="rect">
              <a:avLst/>
            </a:prstGeom>
          </p:spPr>
        </p:pic>
        <p:pic>
          <p:nvPicPr>
            <p:cNvPr id="5" name="Bildobjekt 4" descr="En bild som visar tecken, stopp, mat, stolpe&#10;&#10;Automatiskt genererad beskrivning">
              <a:extLst>
                <a:ext uri="{FF2B5EF4-FFF2-40B4-BE49-F238E27FC236}">
                  <a16:creationId xmlns:a16="http://schemas.microsoft.com/office/drawing/2014/main" id="{984EA1D3-D993-8A4F-A990-43A937004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9186" y="5546569"/>
              <a:ext cx="454138" cy="186998"/>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557F4FFD-C7F5-174F-B54F-CDF16A510D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4903" y="5569936"/>
              <a:ext cx="476007" cy="140263"/>
            </a:xfrm>
            <a:prstGeom prst="rect">
              <a:avLst/>
            </a:prstGeom>
          </p:spPr>
        </p:pic>
        <p:pic>
          <p:nvPicPr>
            <p:cNvPr id="22" name="Bildobjekt 21">
              <a:extLst>
                <a:ext uri="{FF2B5EF4-FFF2-40B4-BE49-F238E27FC236}">
                  <a16:creationId xmlns:a16="http://schemas.microsoft.com/office/drawing/2014/main" id="{8421214B-451C-D648-BAF3-3B58D7EE59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9398" y="5596849"/>
              <a:ext cx="460365" cy="86436"/>
            </a:xfrm>
            <a:prstGeom prst="rect">
              <a:avLst/>
            </a:prstGeom>
          </p:spPr>
        </p:pic>
        <p:pic>
          <p:nvPicPr>
            <p:cNvPr id="24" name="Bildobjekt 23">
              <a:extLst>
                <a:ext uri="{FF2B5EF4-FFF2-40B4-BE49-F238E27FC236}">
                  <a16:creationId xmlns:a16="http://schemas.microsoft.com/office/drawing/2014/main" id="{E38045A8-60B6-274B-B500-02F311AB51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9617" y="5477528"/>
              <a:ext cx="601034" cy="325079"/>
            </a:xfrm>
            <a:prstGeom prst="rect">
              <a:avLst/>
            </a:prstGeom>
          </p:spPr>
        </p:pic>
        <p:pic>
          <p:nvPicPr>
            <p:cNvPr id="26" name="Bildobjekt 25" descr="En bild som visar tecken&#10;&#10;Automatiskt genererad beskrivning">
              <a:extLst>
                <a:ext uri="{FF2B5EF4-FFF2-40B4-BE49-F238E27FC236}">
                  <a16:creationId xmlns:a16="http://schemas.microsoft.com/office/drawing/2014/main" id="{D577AE31-1FB1-CA47-BFA6-7104CDAD21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54212" y="5437658"/>
              <a:ext cx="295195" cy="404819"/>
            </a:xfrm>
            <a:prstGeom prst="rect">
              <a:avLst/>
            </a:prstGeom>
          </p:spPr>
        </p:pic>
      </p:grpSp>
      <p:sp>
        <p:nvSpPr>
          <p:cNvPr id="30" name="Platshållare för innehåll 29">
            <a:extLst>
              <a:ext uri="{FF2B5EF4-FFF2-40B4-BE49-F238E27FC236}">
                <a16:creationId xmlns:a16="http://schemas.microsoft.com/office/drawing/2014/main" id="{31A753D2-8B92-3E4F-A451-36BF66498A3A}"/>
              </a:ext>
            </a:extLst>
          </p:cNvPr>
          <p:cNvSpPr>
            <a:spLocks noGrp="1"/>
          </p:cNvSpPr>
          <p:nvPr>
            <p:ph idx="1"/>
          </p:nvPr>
        </p:nvSpPr>
        <p:spPr>
          <a:xfrm>
            <a:off x="1023264" y="3145707"/>
            <a:ext cx="4706024" cy="4069056"/>
          </a:xfrm>
        </p:spPr>
        <p:txBody>
          <a:bodyPr>
            <a:normAutofit/>
          </a:bodyPr>
          <a:lstStyle/>
          <a:p>
            <a:pPr>
              <a:buFont typeface="Courier New" panose="02070309020205020404" pitchFamily="49" charset="0"/>
              <a:buChar char="o"/>
            </a:pPr>
            <a:r>
              <a:rPr lang="sv-SE" sz="2000" dirty="0" err="1"/>
              <a:t>MalmöLundregionen</a:t>
            </a:r>
            <a:r>
              <a:rPr lang="sv-SE" sz="2000" dirty="0"/>
              <a:t> är en mellankommunal samverkansplattform</a:t>
            </a:r>
          </a:p>
          <a:p>
            <a:pPr>
              <a:buFont typeface="Courier New" panose="02070309020205020404" pitchFamily="49" charset="0"/>
              <a:buChar char="o"/>
            </a:pPr>
            <a:r>
              <a:rPr lang="sv-SE" sz="2000" dirty="0"/>
              <a:t>Tolv kommuner samverkar för att vidareutveckla regionen ur ett </a:t>
            </a:r>
            <a:r>
              <a:rPr lang="sv-SE" sz="2000" dirty="0" err="1"/>
              <a:t>helhets-perspektiv</a:t>
            </a:r>
            <a:endParaRPr lang="sv-SE" sz="2000" dirty="0"/>
          </a:p>
        </p:txBody>
      </p:sp>
      <p:grpSp>
        <p:nvGrpSpPr>
          <p:cNvPr id="6" name="Grupp 5">
            <a:extLst>
              <a:ext uri="{FF2B5EF4-FFF2-40B4-BE49-F238E27FC236}">
                <a16:creationId xmlns:a16="http://schemas.microsoft.com/office/drawing/2014/main" id="{CBA573F7-E70D-D647-83D6-E3C1232FECA8}"/>
              </a:ext>
            </a:extLst>
          </p:cNvPr>
          <p:cNvGrpSpPr/>
          <p:nvPr/>
        </p:nvGrpSpPr>
        <p:grpSpPr>
          <a:xfrm>
            <a:off x="1124862" y="5800306"/>
            <a:ext cx="4036107" cy="569481"/>
            <a:chOff x="1124862" y="6001780"/>
            <a:chExt cx="4036107" cy="569481"/>
          </a:xfrm>
        </p:grpSpPr>
        <p:sp>
          <p:nvSpPr>
            <p:cNvPr id="47" name="Ellips 46">
              <a:extLst>
                <a:ext uri="{FF2B5EF4-FFF2-40B4-BE49-F238E27FC236}">
                  <a16:creationId xmlns:a16="http://schemas.microsoft.com/office/drawing/2014/main" id="{D964012F-8FFD-544C-A282-B2F2F2A152E6}"/>
                </a:ext>
              </a:extLst>
            </p:cNvPr>
            <p:cNvSpPr>
              <a:spLocks noChangeAspect="1"/>
            </p:cNvSpPr>
            <p:nvPr/>
          </p:nvSpPr>
          <p:spPr>
            <a:xfrm>
              <a:off x="1818188" y="6001780"/>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Ellips 52">
              <a:extLst>
                <a:ext uri="{FF2B5EF4-FFF2-40B4-BE49-F238E27FC236}">
                  <a16:creationId xmlns:a16="http://schemas.microsoft.com/office/drawing/2014/main" id="{9FFF8164-6549-AF41-8553-759D49151D99}"/>
                </a:ext>
              </a:extLst>
            </p:cNvPr>
            <p:cNvSpPr>
              <a:spLocks noChangeAspect="1"/>
            </p:cNvSpPr>
            <p:nvPr/>
          </p:nvSpPr>
          <p:spPr>
            <a:xfrm>
              <a:off x="1124862" y="6001780"/>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Ellips 53">
              <a:extLst>
                <a:ext uri="{FF2B5EF4-FFF2-40B4-BE49-F238E27FC236}">
                  <a16:creationId xmlns:a16="http://schemas.microsoft.com/office/drawing/2014/main" id="{4E783CD5-63FD-DF4C-9039-11BFC561190E}"/>
                </a:ext>
              </a:extLst>
            </p:cNvPr>
            <p:cNvSpPr>
              <a:spLocks noChangeAspect="1"/>
            </p:cNvSpPr>
            <p:nvPr/>
          </p:nvSpPr>
          <p:spPr>
            <a:xfrm>
              <a:off x="2511514" y="6001780"/>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Ellips 54">
              <a:extLst>
                <a:ext uri="{FF2B5EF4-FFF2-40B4-BE49-F238E27FC236}">
                  <a16:creationId xmlns:a16="http://schemas.microsoft.com/office/drawing/2014/main" id="{A9049831-6ABF-5843-89A6-04ABB59298F9}"/>
                </a:ext>
              </a:extLst>
            </p:cNvPr>
            <p:cNvSpPr>
              <a:spLocks noChangeAspect="1"/>
            </p:cNvSpPr>
            <p:nvPr/>
          </p:nvSpPr>
          <p:spPr>
            <a:xfrm>
              <a:off x="3204840" y="6001780"/>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Ellips 55">
              <a:extLst>
                <a:ext uri="{FF2B5EF4-FFF2-40B4-BE49-F238E27FC236}">
                  <a16:creationId xmlns:a16="http://schemas.microsoft.com/office/drawing/2014/main" id="{A710EA54-CA82-8044-ACE6-862FA9D3782D}"/>
                </a:ext>
              </a:extLst>
            </p:cNvPr>
            <p:cNvSpPr>
              <a:spLocks noChangeAspect="1"/>
            </p:cNvSpPr>
            <p:nvPr/>
          </p:nvSpPr>
          <p:spPr>
            <a:xfrm>
              <a:off x="3898166" y="6001780"/>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Ellips 56">
              <a:extLst>
                <a:ext uri="{FF2B5EF4-FFF2-40B4-BE49-F238E27FC236}">
                  <a16:creationId xmlns:a16="http://schemas.microsoft.com/office/drawing/2014/main" id="{2D5EA314-B308-B94B-A721-50FE90E6FE5E}"/>
                </a:ext>
              </a:extLst>
            </p:cNvPr>
            <p:cNvSpPr>
              <a:spLocks noChangeAspect="1"/>
            </p:cNvSpPr>
            <p:nvPr/>
          </p:nvSpPr>
          <p:spPr>
            <a:xfrm>
              <a:off x="4591488" y="6001780"/>
              <a:ext cx="569481" cy="569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1" name="Bildobjekt 60" descr="En bild som visar fågel&#10;&#10;Automatiskt genererad beskrivning">
              <a:extLst>
                <a:ext uri="{FF2B5EF4-FFF2-40B4-BE49-F238E27FC236}">
                  <a16:creationId xmlns:a16="http://schemas.microsoft.com/office/drawing/2014/main" id="{A74598C3-3FAE-B041-9C8E-A6CE60FF276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08733" y="6118646"/>
              <a:ext cx="350036" cy="335749"/>
            </a:xfrm>
            <a:prstGeom prst="rect">
              <a:avLst/>
            </a:prstGeom>
          </p:spPr>
        </p:pic>
        <p:pic>
          <p:nvPicPr>
            <p:cNvPr id="62" name="Bildobjekt 61">
              <a:extLst>
                <a:ext uri="{FF2B5EF4-FFF2-40B4-BE49-F238E27FC236}">
                  <a16:creationId xmlns:a16="http://schemas.microsoft.com/office/drawing/2014/main" id="{C7253F46-1FF5-7141-BFA4-8C5CB38705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3811" y="6081102"/>
              <a:ext cx="298237" cy="410836"/>
            </a:xfrm>
            <a:prstGeom prst="rect">
              <a:avLst/>
            </a:prstGeom>
          </p:spPr>
        </p:pic>
        <p:pic>
          <p:nvPicPr>
            <p:cNvPr id="63" name="Bildobjekt 62" descr="En bild som visar skjorta, rum&#10;&#10;Automatiskt genererad beskrivning">
              <a:extLst>
                <a:ext uri="{FF2B5EF4-FFF2-40B4-BE49-F238E27FC236}">
                  <a16:creationId xmlns:a16="http://schemas.microsoft.com/office/drawing/2014/main" id="{ABDC7852-4379-A547-B142-DD5A561D2BE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76792" y="6109077"/>
              <a:ext cx="265621" cy="354888"/>
            </a:xfrm>
            <a:prstGeom prst="rect">
              <a:avLst/>
            </a:prstGeom>
          </p:spPr>
        </p:pic>
        <p:pic>
          <p:nvPicPr>
            <p:cNvPr id="64" name="Bildobjekt 63" descr="En bild som visar blomma, ritning&#10;&#10;Automatiskt genererad beskrivning">
              <a:extLst>
                <a:ext uri="{FF2B5EF4-FFF2-40B4-BE49-F238E27FC236}">
                  <a16:creationId xmlns:a16="http://schemas.microsoft.com/office/drawing/2014/main" id="{DB5D982A-15B2-7346-88FA-A084A806C6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89742" y="6146492"/>
              <a:ext cx="399679" cy="280057"/>
            </a:xfrm>
            <a:prstGeom prst="rect">
              <a:avLst/>
            </a:prstGeom>
          </p:spPr>
        </p:pic>
        <p:pic>
          <p:nvPicPr>
            <p:cNvPr id="65" name="Bildobjekt 64" descr="En bild som visar tecken&#10;&#10;Automatiskt genererad beskrivning">
              <a:extLst>
                <a:ext uri="{FF2B5EF4-FFF2-40B4-BE49-F238E27FC236}">
                  <a16:creationId xmlns:a16="http://schemas.microsoft.com/office/drawing/2014/main" id="{C3154E05-8C1D-5C4C-B101-527FE8F38B1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637018" y="6087202"/>
              <a:ext cx="318474" cy="398637"/>
            </a:xfrm>
            <a:prstGeom prst="rect">
              <a:avLst/>
            </a:prstGeom>
          </p:spPr>
        </p:pic>
        <p:pic>
          <p:nvPicPr>
            <p:cNvPr id="66" name="Bildobjekt 65" descr="En bild som visar ritning&#10;&#10;Automatiskt genererad beskrivning">
              <a:extLst>
                <a:ext uri="{FF2B5EF4-FFF2-40B4-BE49-F238E27FC236}">
                  <a16:creationId xmlns:a16="http://schemas.microsoft.com/office/drawing/2014/main" id="{156EEFF3-9022-3E4C-B57B-3251BB0EB94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684233" y="6187175"/>
              <a:ext cx="383992" cy="227792"/>
            </a:xfrm>
            <a:prstGeom prst="rect">
              <a:avLst/>
            </a:prstGeom>
          </p:spPr>
        </p:pic>
      </p:grpSp>
      <p:pic>
        <p:nvPicPr>
          <p:cNvPr id="9" name="Bildobjekt 8">
            <a:extLst>
              <a:ext uri="{FF2B5EF4-FFF2-40B4-BE49-F238E27FC236}">
                <a16:creationId xmlns:a16="http://schemas.microsoft.com/office/drawing/2014/main" id="{DF2CEF8E-2D7C-4D4B-8AFF-13AF269AE4B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591336" y="916470"/>
            <a:ext cx="5097848" cy="5084976"/>
          </a:xfrm>
          <a:prstGeom prst="rect">
            <a:avLst/>
          </a:prstGeom>
        </p:spPr>
      </p:pic>
      <p:pic>
        <p:nvPicPr>
          <p:cNvPr id="34" name="Bildobjekt 33">
            <a:extLst>
              <a:ext uri="{FF2B5EF4-FFF2-40B4-BE49-F238E27FC236}">
                <a16:creationId xmlns:a16="http://schemas.microsoft.com/office/drawing/2014/main" id="{145268EA-3AD8-E844-920B-6504ABBCD55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25253" y="6193658"/>
            <a:ext cx="1022120" cy="331932"/>
          </a:xfrm>
          <a:prstGeom prst="rect">
            <a:avLst/>
          </a:prstGeom>
        </p:spPr>
      </p:pic>
    </p:spTree>
    <p:extLst>
      <p:ext uri="{BB962C8B-B14F-4D97-AF65-F5344CB8AC3E}">
        <p14:creationId xmlns:p14="http://schemas.microsoft.com/office/powerpoint/2010/main" val="138491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spår, gräs, tåg, lång&#10;&#10;Automatiskt genererad beskrivning">
            <a:extLst>
              <a:ext uri="{FF2B5EF4-FFF2-40B4-BE49-F238E27FC236}">
                <a16:creationId xmlns:a16="http://schemas.microsoft.com/office/drawing/2014/main" id="{9A18BFFB-BEBE-D242-8E83-E023BF211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5" y="1935126"/>
            <a:ext cx="12188389" cy="3833849"/>
          </a:xfrm>
          <a:prstGeom prst="rect">
            <a:avLst/>
          </a:prstGeom>
        </p:spPr>
      </p:pic>
      <p:sp>
        <p:nvSpPr>
          <p:cNvPr id="3" name="Rubrik 2">
            <a:extLst>
              <a:ext uri="{FF2B5EF4-FFF2-40B4-BE49-F238E27FC236}">
                <a16:creationId xmlns:a16="http://schemas.microsoft.com/office/drawing/2014/main" id="{A6B7FE10-AF65-4440-8F10-D85E4C76675E}"/>
              </a:ext>
            </a:extLst>
          </p:cNvPr>
          <p:cNvSpPr>
            <a:spLocks noGrp="1"/>
          </p:cNvSpPr>
          <p:nvPr>
            <p:ph type="title"/>
          </p:nvPr>
        </p:nvSpPr>
        <p:spPr>
          <a:xfrm>
            <a:off x="1052283" y="238083"/>
            <a:ext cx="10100810" cy="1738675"/>
          </a:xfrm>
        </p:spPr>
        <p:txBody>
          <a:bodyPr>
            <a:normAutofit/>
          </a:bodyPr>
          <a:lstStyle/>
          <a:p>
            <a:pPr algn="ctr"/>
            <a:r>
              <a:rPr lang="sv-SE" dirty="0">
                <a:solidFill>
                  <a:schemeClr val="accent1"/>
                </a:solidFill>
              </a:rPr>
              <a:t>Så här samverkar vi</a:t>
            </a:r>
          </a:p>
        </p:txBody>
      </p:sp>
      <p:sp>
        <p:nvSpPr>
          <p:cNvPr id="15" name="Rektangel 14">
            <a:extLst>
              <a:ext uri="{FF2B5EF4-FFF2-40B4-BE49-F238E27FC236}">
                <a16:creationId xmlns:a16="http://schemas.microsoft.com/office/drawing/2014/main" id="{F962C678-9C93-554D-A1AA-1C76AA1D453F}"/>
              </a:ext>
            </a:extLst>
          </p:cNvPr>
          <p:cNvSpPr/>
          <p:nvPr/>
        </p:nvSpPr>
        <p:spPr>
          <a:xfrm>
            <a:off x="317340" y="2664050"/>
            <a:ext cx="2160000" cy="23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latin typeface="Source Sans Pro" panose="020B0503030403020204" pitchFamily="34" charset="0"/>
              <a:ea typeface="Source Sans Pro" panose="020B0503030403020204" pitchFamily="34" charset="0"/>
            </a:endParaRPr>
          </a:p>
        </p:txBody>
      </p:sp>
      <p:sp>
        <p:nvSpPr>
          <p:cNvPr id="2" name="textruta 1">
            <a:extLst>
              <a:ext uri="{FF2B5EF4-FFF2-40B4-BE49-F238E27FC236}">
                <a16:creationId xmlns:a16="http://schemas.microsoft.com/office/drawing/2014/main" id="{06F50037-D1A6-0844-BE94-3EAC5B7F10C2}"/>
              </a:ext>
            </a:extLst>
          </p:cNvPr>
          <p:cNvSpPr txBox="1"/>
          <p:nvPr/>
        </p:nvSpPr>
        <p:spPr>
          <a:xfrm>
            <a:off x="315391" y="3190331"/>
            <a:ext cx="2124000" cy="1323439"/>
          </a:xfrm>
          <a:prstGeom prst="rect">
            <a:avLst/>
          </a:prstGeom>
          <a:noFill/>
        </p:spPr>
        <p:txBody>
          <a:bodyPr wrap="square" rtlCol="0" anchor="ctr">
            <a:spAutoFit/>
          </a:bodyPr>
          <a:lstStyle/>
          <a:p>
            <a:pPr algn="ctr">
              <a:spcBef>
                <a:spcPts val="600"/>
              </a:spcBef>
            </a:pPr>
            <a:r>
              <a:rPr lang="sv-SE" sz="1600" dirty="0" err="1">
                <a:latin typeface="Source Sans Pro" panose="020B0503030403020204" pitchFamily="34" charset="0"/>
                <a:ea typeface="Source Sans Pro" panose="020B0503030403020204" pitchFamily="34" charset="0"/>
              </a:rPr>
              <a:t>MalmöLund</a:t>
            </a:r>
            <a:r>
              <a:rPr lang="sv-SE" sz="1600" dirty="0">
                <a:latin typeface="Source Sans Pro" panose="020B0503030403020204" pitchFamily="34" charset="0"/>
                <a:ea typeface="Source Sans Pro" panose="020B0503030403020204" pitchFamily="34" charset="0"/>
              </a:rPr>
              <a:t>-</a:t>
            </a:r>
            <a:br>
              <a:rPr lang="sv-SE" sz="1600" dirty="0">
                <a:latin typeface="Source Sans Pro" panose="020B0503030403020204" pitchFamily="34" charset="0"/>
                <a:ea typeface="Source Sans Pro" panose="020B0503030403020204" pitchFamily="34" charset="0"/>
              </a:rPr>
            </a:br>
            <a:r>
              <a:rPr lang="sv-SE" sz="1600" dirty="0">
                <a:latin typeface="Source Sans Pro" panose="020B0503030403020204" pitchFamily="34" charset="0"/>
                <a:ea typeface="Source Sans Pro" panose="020B0503030403020204" pitchFamily="34" charset="0"/>
              </a:rPr>
              <a:t>regionens invånare och näringsliv är målgrupper för samverkan</a:t>
            </a:r>
            <a:endParaRPr lang="sv-SE" sz="1600" b="0" dirty="0">
              <a:latin typeface="Source Sans Pro" panose="020B0503030403020204" pitchFamily="34" charset="0"/>
              <a:ea typeface="Source Sans Pro" panose="020B0503030403020204" pitchFamily="34" charset="0"/>
            </a:endParaRPr>
          </a:p>
        </p:txBody>
      </p:sp>
      <p:sp>
        <p:nvSpPr>
          <p:cNvPr id="17" name="Rektangel 16">
            <a:extLst>
              <a:ext uri="{FF2B5EF4-FFF2-40B4-BE49-F238E27FC236}">
                <a16:creationId xmlns:a16="http://schemas.microsoft.com/office/drawing/2014/main" id="{4248030F-7031-684A-8AB4-1EFF9E425021}"/>
              </a:ext>
            </a:extLst>
          </p:cNvPr>
          <p:cNvSpPr/>
          <p:nvPr/>
        </p:nvSpPr>
        <p:spPr>
          <a:xfrm>
            <a:off x="2672218" y="2664050"/>
            <a:ext cx="2160000" cy="23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latin typeface="Source Sans Pro" panose="020B0503030403020204" pitchFamily="34" charset="0"/>
              <a:ea typeface="Source Sans Pro" panose="020B0503030403020204" pitchFamily="34" charset="0"/>
            </a:endParaRPr>
          </a:p>
        </p:txBody>
      </p:sp>
      <p:sp>
        <p:nvSpPr>
          <p:cNvPr id="16" name="textruta 15">
            <a:extLst>
              <a:ext uri="{FF2B5EF4-FFF2-40B4-BE49-F238E27FC236}">
                <a16:creationId xmlns:a16="http://schemas.microsoft.com/office/drawing/2014/main" id="{C5878606-F37D-954E-9B2B-D40C9FF8D5A4}"/>
              </a:ext>
            </a:extLst>
          </p:cNvPr>
          <p:cNvSpPr txBox="1"/>
          <p:nvPr/>
        </p:nvSpPr>
        <p:spPr>
          <a:xfrm>
            <a:off x="2672217" y="3067220"/>
            <a:ext cx="2124000" cy="1569660"/>
          </a:xfrm>
          <a:prstGeom prst="rect">
            <a:avLst/>
          </a:prstGeom>
          <a:noFill/>
        </p:spPr>
        <p:txBody>
          <a:bodyPr wrap="square" rtlCol="0" anchor="ctr">
            <a:spAutoFit/>
          </a:bodyPr>
          <a:lstStyle/>
          <a:p>
            <a:pPr algn="ctr">
              <a:spcBef>
                <a:spcPts val="600"/>
              </a:spcBef>
            </a:pPr>
            <a:r>
              <a:rPr lang="sv-SE" sz="1600" dirty="0">
                <a:latin typeface="Source Sans Pro" panose="020B0503030403020204" pitchFamily="34" charset="0"/>
                <a:ea typeface="Source Sans Pro" panose="020B0503030403020204" pitchFamily="34" charset="0"/>
              </a:rPr>
              <a:t>Fokus på gemensamma frågor kring utvecklingen av ett ekonomiskt, ekologiskt och socialt hållbart samhälle</a:t>
            </a:r>
            <a:endParaRPr lang="sv-SE" sz="1600" b="0" dirty="0">
              <a:latin typeface="Source Sans Pro" panose="020B0503030403020204" pitchFamily="34" charset="0"/>
              <a:ea typeface="Source Sans Pro" panose="020B0503030403020204" pitchFamily="34" charset="0"/>
            </a:endParaRPr>
          </a:p>
        </p:txBody>
      </p:sp>
      <p:sp>
        <p:nvSpPr>
          <p:cNvPr id="18" name="Rektangel 17">
            <a:extLst>
              <a:ext uri="{FF2B5EF4-FFF2-40B4-BE49-F238E27FC236}">
                <a16:creationId xmlns:a16="http://schemas.microsoft.com/office/drawing/2014/main" id="{15466E66-4229-E447-8A3A-19DCCD0A5761}"/>
              </a:ext>
            </a:extLst>
          </p:cNvPr>
          <p:cNvSpPr/>
          <p:nvPr/>
        </p:nvSpPr>
        <p:spPr>
          <a:xfrm>
            <a:off x="5017948" y="2664050"/>
            <a:ext cx="2160000" cy="23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latin typeface="Source Sans Pro" panose="020B0503030403020204" pitchFamily="34" charset="0"/>
              <a:ea typeface="Source Sans Pro" panose="020B0503030403020204" pitchFamily="34" charset="0"/>
            </a:endParaRPr>
          </a:p>
        </p:txBody>
      </p:sp>
      <p:sp>
        <p:nvSpPr>
          <p:cNvPr id="21" name="textruta 20">
            <a:extLst>
              <a:ext uri="{FF2B5EF4-FFF2-40B4-BE49-F238E27FC236}">
                <a16:creationId xmlns:a16="http://schemas.microsoft.com/office/drawing/2014/main" id="{56345304-4185-1944-8D9D-66490B4451CB}"/>
              </a:ext>
            </a:extLst>
          </p:cNvPr>
          <p:cNvSpPr txBox="1"/>
          <p:nvPr/>
        </p:nvSpPr>
        <p:spPr>
          <a:xfrm>
            <a:off x="5027094" y="3313441"/>
            <a:ext cx="2124000" cy="1077218"/>
          </a:xfrm>
          <a:prstGeom prst="rect">
            <a:avLst/>
          </a:prstGeom>
          <a:noFill/>
        </p:spPr>
        <p:txBody>
          <a:bodyPr wrap="square" rtlCol="0" anchor="ctr">
            <a:spAutoFit/>
          </a:bodyPr>
          <a:lstStyle/>
          <a:p>
            <a:pPr algn="ctr">
              <a:spcBef>
                <a:spcPts val="600"/>
              </a:spcBef>
            </a:pPr>
            <a:r>
              <a:rPr lang="sv-SE" sz="1600" dirty="0">
                <a:latin typeface="Source Sans Pro" panose="020B0503030403020204" pitchFamily="34" charset="0"/>
                <a:ea typeface="Source Sans Pro" panose="020B0503030403020204" pitchFamily="34" charset="0"/>
              </a:rPr>
              <a:t>Varje kommun har </a:t>
            </a:r>
            <a:br>
              <a:rPr lang="sv-SE" sz="1600" dirty="0">
                <a:latin typeface="Source Sans Pro" panose="020B0503030403020204" pitchFamily="34" charset="0"/>
                <a:ea typeface="Source Sans Pro" panose="020B0503030403020204" pitchFamily="34" charset="0"/>
              </a:rPr>
            </a:br>
            <a:r>
              <a:rPr lang="sv-SE" sz="1600" dirty="0">
                <a:latin typeface="Source Sans Pro" panose="020B0503030403020204" pitchFamily="34" charset="0"/>
                <a:ea typeface="Source Sans Pro" panose="020B0503030403020204" pitchFamily="34" charset="0"/>
              </a:rPr>
              <a:t>ett ansvar och engagemang i samarbetet</a:t>
            </a:r>
          </a:p>
        </p:txBody>
      </p:sp>
      <p:sp>
        <p:nvSpPr>
          <p:cNvPr id="19" name="Rektangel 18">
            <a:extLst>
              <a:ext uri="{FF2B5EF4-FFF2-40B4-BE49-F238E27FC236}">
                <a16:creationId xmlns:a16="http://schemas.microsoft.com/office/drawing/2014/main" id="{624E897F-8242-0146-A6D7-72AB86908C23}"/>
              </a:ext>
            </a:extLst>
          </p:cNvPr>
          <p:cNvSpPr/>
          <p:nvPr/>
        </p:nvSpPr>
        <p:spPr>
          <a:xfrm>
            <a:off x="7374773" y="2664050"/>
            <a:ext cx="2160000" cy="23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latin typeface="Source Sans Pro" panose="020B0503030403020204" pitchFamily="34" charset="0"/>
              <a:ea typeface="Source Sans Pro" panose="020B0503030403020204" pitchFamily="34" charset="0"/>
            </a:endParaRPr>
          </a:p>
        </p:txBody>
      </p:sp>
      <p:sp>
        <p:nvSpPr>
          <p:cNvPr id="22" name="textruta 21">
            <a:extLst>
              <a:ext uri="{FF2B5EF4-FFF2-40B4-BE49-F238E27FC236}">
                <a16:creationId xmlns:a16="http://schemas.microsoft.com/office/drawing/2014/main" id="{A1AF2468-8A1D-034D-8229-4EBBB7BCD36D}"/>
              </a:ext>
            </a:extLst>
          </p:cNvPr>
          <p:cNvSpPr txBox="1"/>
          <p:nvPr/>
        </p:nvSpPr>
        <p:spPr>
          <a:xfrm>
            <a:off x="7374771" y="3313441"/>
            <a:ext cx="2124000" cy="1077218"/>
          </a:xfrm>
          <a:prstGeom prst="rect">
            <a:avLst/>
          </a:prstGeom>
          <a:noFill/>
        </p:spPr>
        <p:txBody>
          <a:bodyPr wrap="square" rtlCol="0" anchor="ctr">
            <a:spAutoFit/>
          </a:bodyPr>
          <a:lstStyle/>
          <a:p>
            <a:pPr algn="ctr">
              <a:spcBef>
                <a:spcPts val="600"/>
              </a:spcBef>
            </a:pPr>
            <a:r>
              <a:rPr lang="sv-SE" sz="1600" dirty="0">
                <a:latin typeface="Source Sans Pro" panose="020B0503030403020204" pitchFamily="34" charset="0"/>
                <a:ea typeface="Source Sans Pro" panose="020B0503030403020204" pitchFamily="34" charset="0"/>
              </a:rPr>
              <a:t>Uthållighet, helhetssyn och tillit </a:t>
            </a:r>
            <a:br>
              <a:rPr lang="sv-SE" sz="1600" dirty="0">
                <a:latin typeface="Source Sans Pro" panose="020B0503030403020204" pitchFamily="34" charset="0"/>
                <a:ea typeface="Source Sans Pro" panose="020B0503030403020204" pitchFamily="34" charset="0"/>
              </a:rPr>
            </a:br>
            <a:r>
              <a:rPr lang="sv-SE" sz="1600" dirty="0">
                <a:latin typeface="Source Sans Pro" panose="020B0503030403020204" pitchFamily="34" charset="0"/>
                <a:ea typeface="Source Sans Pro" panose="020B0503030403020204" pitchFamily="34" charset="0"/>
              </a:rPr>
              <a:t>är framgångsfaktorer för god samverkan</a:t>
            </a:r>
            <a:endParaRPr lang="sv-SE" sz="1600" b="0" dirty="0">
              <a:latin typeface="Source Sans Pro" panose="020B0503030403020204" pitchFamily="34" charset="0"/>
              <a:ea typeface="Source Sans Pro" panose="020B0503030403020204" pitchFamily="34" charset="0"/>
            </a:endParaRPr>
          </a:p>
        </p:txBody>
      </p:sp>
      <p:sp>
        <p:nvSpPr>
          <p:cNvPr id="20" name="Rektangel 19">
            <a:extLst>
              <a:ext uri="{FF2B5EF4-FFF2-40B4-BE49-F238E27FC236}">
                <a16:creationId xmlns:a16="http://schemas.microsoft.com/office/drawing/2014/main" id="{4B458940-ADF8-D34F-907E-BC92FA561393}"/>
              </a:ext>
            </a:extLst>
          </p:cNvPr>
          <p:cNvSpPr/>
          <p:nvPr/>
        </p:nvSpPr>
        <p:spPr>
          <a:xfrm>
            <a:off x="9722450" y="2664050"/>
            <a:ext cx="2160000" cy="23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latin typeface="Source Sans Pro" panose="020B0503030403020204" pitchFamily="34" charset="0"/>
              <a:ea typeface="Source Sans Pro" panose="020B0503030403020204" pitchFamily="34" charset="0"/>
            </a:endParaRPr>
          </a:p>
        </p:txBody>
      </p:sp>
      <p:sp>
        <p:nvSpPr>
          <p:cNvPr id="23" name="textruta 22">
            <a:extLst>
              <a:ext uri="{FF2B5EF4-FFF2-40B4-BE49-F238E27FC236}">
                <a16:creationId xmlns:a16="http://schemas.microsoft.com/office/drawing/2014/main" id="{1A68C6AE-CF19-9647-A67C-B151D7FCC8DD}"/>
              </a:ext>
            </a:extLst>
          </p:cNvPr>
          <p:cNvSpPr txBox="1"/>
          <p:nvPr/>
        </p:nvSpPr>
        <p:spPr>
          <a:xfrm>
            <a:off x="9731596" y="3190331"/>
            <a:ext cx="2124000" cy="1323439"/>
          </a:xfrm>
          <a:prstGeom prst="rect">
            <a:avLst/>
          </a:prstGeom>
          <a:noFill/>
        </p:spPr>
        <p:txBody>
          <a:bodyPr wrap="square" rtlCol="0" anchor="ctr">
            <a:spAutoFit/>
          </a:bodyPr>
          <a:lstStyle/>
          <a:p>
            <a:pPr algn="ctr">
              <a:spcBef>
                <a:spcPts val="600"/>
              </a:spcBef>
            </a:pPr>
            <a:r>
              <a:rPr lang="sv-SE" sz="1600" dirty="0">
                <a:latin typeface="Source Sans Pro" panose="020B0503030403020204" pitchFamily="34" charset="0"/>
                <a:ea typeface="Source Sans Pro" panose="020B0503030403020204" pitchFamily="34" charset="0"/>
              </a:rPr>
              <a:t>Samverkansavtalet reglerar samarbetet, och avtalet uppdateras vid kommunalvalen</a:t>
            </a:r>
            <a:endParaRPr lang="sv-SE" sz="1600" b="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121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 name="Bildobjekt 9" descr="En bild som visar vatten, utomhus, båt, ocean&#10;&#10;Automatiskt genererad beskrivning">
            <a:extLst>
              <a:ext uri="{FF2B5EF4-FFF2-40B4-BE49-F238E27FC236}">
                <a16:creationId xmlns:a16="http://schemas.microsoft.com/office/drawing/2014/main" id="{AF293D15-98F9-E24B-B8CE-5F0B6F7516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ktangel 2">
            <a:extLst>
              <a:ext uri="{FF2B5EF4-FFF2-40B4-BE49-F238E27FC236}">
                <a16:creationId xmlns:a16="http://schemas.microsoft.com/office/drawing/2014/main" id="{CE5395D7-300D-EC42-8D5B-7D7165CF789A}"/>
              </a:ext>
            </a:extLst>
          </p:cNvPr>
          <p:cNvSpPr/>
          <p:nvPr/>
        </p:nvSpPr>
        <p:spPr>
          <a:xfrm>
            <a:off x="6132931" y="2050754"/>
            <a:ext cx="4700532" cy="2784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pic>
        <p:nvPicPr>
          <p:cNvPr id="6" name="Bildobjekt 5" descr="En bild som visar ritning, tallrik&#10;&#10;Automatiskt genererad beskrivning">
            <a:extLst>
              <a:ext uri="{FF2B5EF4-FFF2-40B4-BE49-F238E27FC236}">
                <a16:creationId xmlns:a16="http://schemas.microsoft.com/office/drawing/2014/main" id="{8B91DD4E-354B-1B44-8013-4A2D03C0C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5253" y="6191740"/>
            <a:ext cx="1022120" cy="367325"/>
          </a:xfrm>
          <a:prstGeom prst="rect">
            <a:avLst/>
          </a:prstGeom>
        </p:spPr>
      </p:pic>
      <p:sp>
        <p:nvSpPr>
          <p:cNvPr id="8" name="textruta 7">
            <a:extLst>
              <a:ext uri="{FF2B5EF4-FFF2-40B4-BE49-F238E27FC236}">
                <a16:creationId xmlns:a16="http://schemas.microsoft.com/office/drawing/2014/main" id="{0E0B03AC-E45B-1049-87DC-49C0D83DE9F6}"/>
              </a:ext>
            </a:extLst>
          </p:cNvPr>
          <p:cNvSpPr txBox="1"/>
          <p:nvPr/>
        </p:nvSpPr>
        <p:spPr>
          <a:xfrm>
            <a:off x="6263448" y="2442490"/>
            <a:ext cx="4439499" cy="2000548"/>
          </a:xfrm>
          <a:prstGeom prst="rect">
            <a:avLst/>
          </a:prstGeom>
          <a:noFill/>
        </p:spPr>
        <p:txBody>
          <a:bodyPr wrap="square" rtlCol="0">
            <a:spAutoFit/>
          </a:bodyPr>
          <a:lstStyle/>
          <a:p>
            <a:pPr algn="ctr"/>
            <a:r>
              <a:rPr lang="sv-SE" sz="4400" dirty="0">
                <a:solidFill>
                  <a:schemeClr val="accent1"/>
                </a:solidFill>
                <a:latin typeface="Bebas Neue" panose="020B0606020202050201" pitchFamily="34" charset="77"/>
                <a:ea typeface="Source Sans Pro" panose="020B0503030403020204" pitchFamily="34" charset="0"/>
              </a:rPr>
              <a:t>Mål 2035</a:t>
            </a:r>
            <a:endParaRPr lang="sv-SE" sz="2400" dirty="0">
              <a:solidFill>
                <a:schemeClr val="accent1"/>
              </a:solidFill>
              <a:latin typeface="Source Sans Pro" panose="020B0503030403020204" pitchFamily="34" charset="0"/>
              <a:ea typeface="Source Sans Pro" panose="020B0503030403020204" pitchFamily="34" charset="0"/>
            </a:endParaRPr>
          </a:p>
          <a:p>
            <a:pPr algn="ctr"/>
            <a:r>
              <a:rPr lang="sv-SE" sz="2000" dirty="0">
                <a:solidFill>
                  <a:schemeClr val="tx2"/>
                </a:solidFill>
                <a:latin typeface="Source Sans Pro" panose="020B0503030403020204" pitchFamily="34" charset="0"/>
                <a:ea typeface="Source Sans Pro" panose="020B0503030403020204" pitchFamily="34" charset="0"/>
              </a:rPr>
              <a:t>Att </a:t>
            </a:r>
            <a:r>
              <a:rPr lang="sv-SE" sz="2000" dirty="0" err="1">
                <a:solidFill>
                  <a:schemeClr val="tx2"/>
                </a:solidFill>
                <a:latin typeface="Source Sans Pro" panose="020B0503030403020204" pitchFamily="34" charset="0"/>
                <a:ea typeface="Source Sans Pro" panose="020B0503030403020204" pitchFamily="34" charset="0"/>
              </a:rPr>
              <a:t>MalmöLundregionen</a:t>
            </a:r>
            <a:r>
              <a:rPr lang="sv-SE" sz="2000" dirty="0">
                <a:solidFill>
                  <a:schemeClr val="tx2"/>
                </a:solidFill>
                <a:latin typeface="Source Sans Pro" panose="020B0503030403020204" pitchFamily="34" charset="0"/>
                <a:ea typeface="Source Sans Pro" panose="020B0503030403020204" pitchFamily="34" charset="0"/>
              </a:rPr>
              <a:t> är en </a:t>
            </a:r>
            <a:br>
              <a:rPr lang="sv-SE" sz="2000" dirty="0">
                <a:solidFill>
                  <a:schemeClr val="tx2"/>
                </a:solidFill>
                <a:latin typeface="Source Sans Pro" panose="020B0503030403020204" pitchFamily="34" charset="0"/>
                <a:ea typeface="Source Sans Pro" panose="020B0503030403020204" pitchFamily="34" charset="0"/>
              </a:rPr>
            </a:br>
            <a:r>
              <a:rPr lang="sv-SE" sz="2000" dirty="0">
                <a:solidFill>
                  <a:schemeClr val="tx2"/>
                </a:solidFill>
                <a:latin typeface="Source Sans Pro" panose="020B0503030403020204" pitchFamily="34" charset="0"/>
                <a:ea typeface="Source Sans Pro" panose="020B0503030403020204" pitchFamily="34" charset="0"/>
              </a:rPr>
              <a:t>hållbar och sammankopplad storstadsregion med Sveriges bästa livsmiljö och näringslivsklimat. </a:t>
            </a:r>
          </a:p>
        </p:txBody>
      </p:sp>
    </p:spTree>
    <p:extLst>
      <p:ext uri="{BB962C8B-B14F-4D97-AF65-F5344CB8AC3E}">
        <p14:creationId xmlns:p14="http://schemas.microsoft.com/office/powerpoint/2010/main" val="35442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6B7FE10-AF65-4440-8F10-D85E4C76675E}"/>
              </a:ext>
            </a:extLst>
          </p:cNvPr>
          <p:cNvSpPr>
            <a:spLocks noGrp="1"/>
          </p:cNvSpPr>
          <p:nvPr>
            <p:ph type="title"/>
          </p:nvPr>
        </p:nvSpPr>
        <p:spPr>
          <a:xfrm>
            <a:off x="1052283" y="548545"/>
            <a:ext cx="10100810" cy="1128420"/>
          </a:xfrm>
        </p:spPr>
        <p:txBody>
          <a:bodyPr/>
          <a:lstStyle/>
          <a:p>
            <a:pPr algn="ctr"/>
            <a:r>
              <a:rPr lang="sv-SE" dirty="0">
                <a:solidFill>
                  <a:schemeClr val="accent1"/>
                </a:solidFill>
              </a:rPr>
              <a:t>Fokusområden för Malmölundregionen</a:t>
            </a:r>
          </a:p>
        </p:txBody>
      </p:sp>
      <p:sp>
        <p:nvSpPr>
          <p:cNvPr id="15" name="Rektangel 14">
            <a:extLst>
              <a:ext uri="{FF2B5EF4-FFF2-40B4-BE49-F238E27FC236}">
                <a16:creationId xmlns:a16="http://schemas.microsoft.com/office/drawing/2014/main" id="{F962C678-9C93-554D-A1AA-1C76AA1D453F}"/>
              </a:ext>
            </a:extLst>
          </p:cNvPr>
          <p:cNvSpPr/>
          <p:nvPr/>
        </p:nvSpPr>
        <p:spPr>
          <a:xfrm>
            <a:off x="317340" y="3429090"/>
            <a:ext cx="2160000" cy="18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ource Sans Pro" panose="020B0503030403020204" pitchFamily="34" charset="0"/>
              <a:ea typeface="Source Sans Pro" panose="020B0503030403020204" pitchFamily="34" charset="0"/>
            </a:endParaRPr>
          </a:p>
        </p:txBody>
      </p:sp>
      <p:sp>
        <p:nvSpPr>
          <p:cNvPr id="2" name="textruta 1">
            <a:extLst>
              <a:ext uri="{FF2B5EF4-FFF2-40B4-BE49-F238E27FC236}">
                <a16:creationId xmlns:a16="http://schemas.microsoft.com/office/drawing/2014/main" id="{06F50037-D1A6-0844-BE94-3EAC5B7F10C2}"/>
              </a:ext>
            </a:extLst>
          </p:cNvPr>
          <p:cNvSpPr txBox="1"/>
          <p:nvPr/>
        </p:nvSpPr>
        <p:spPr>
          <a:xfrm>
            <a:off x="490140" y="3715200"/>
            <a:ext cx="1814400" cy="1389163"/>
          </a:xfrm>
          <a:prstGeom prst="rect">
            <a:avLst/>
          </a:prstGeom>
          <a:noFill/>
        </p:spPr>
        <p:txBody>
          <a:bodyPr wrap="square" rtlCol="0">
            <a:spAutoFit/>
          </a:bodyPr>
          <a:lstStyle/>
          <a:p>
            <a:pPr>
              <a:lnSpc>
                <a:spcPts val="1620"/>
              </a:lnSpc>
              <a:spcBef>
                <a:spcPts val="600"/>
              </a:spcBef>
            </a:pPr>
            <a:r>
              <a:rPr lang="sv-SE" sz="1600" dirty="0">
                <a:solidFill>
                  <a:schemeClr val="accent2"/>
                </a:solidFill>
                <a:latin typeface="Source Sans Pro" panose="020B0503030403020204" pitchFamily="34" charset="0"/>
                <a:ea typeface="Source Sans Pro" panose="020B0503030403020204" pitchFamily="34" charset="0"/>
              </a:rPr>
              <a:t>KLIMAT &amp; MILJÖ</a:t>
            </a:r>
            <a:endParaRPr lang="sv-SE" sz="1100" dirty="0">
              <a:solidFill>
                <a:schemeClr val="accent2"/>
              </a:solidFill>
              <a:latin typeface="Source Sans Pro" panose="020B0503030403020204" pitchFamily="34" charset="0"/>
              <a:ea typeface="Source Sans Pro" panose="020B0503030403020204" pitchFamily="34" charset="0"/>
            </a:endParaRPr>
          </a:p>
          <a:p>
            <a:pPr>
              <a:lnSpc>
                <a:spcPts val="1620"/>
              </a:lnSpc>
              <a:spcBef>
                <a:spcPts val="600"/>
              </a:spcBef>
            </a:pPr>
            <a:r>
              <a:rPr lang="sv-SE" sz="1200" dirty="0">
                <a:latin typeface="Source Sans Pro" panose="020B0503030403020204" pitchFamily="34" charset="0"/>
                <a:ea typeface="Source Sans Pro" panose="020B0503030403020204" pitchFamily="34" charset="0"/>
              </a:rPr>
              <a:t>MLR ska utveckla ett samarbete rörande klimatanpassning, energieffektivisering och de regionala miljömålen.</a:t>
            </a:r>
            <a:endParaRPr lang="sv-SE" sz="1200" b="0" dirty="0">
              <a:latin typeface="Source Sans Pro" panose="020B0503030403020204" pitchFamily="34" charset="0"/>
              <a:ea typeface="Source Sans Pro" panose="020B0503030403020204" pitchFamily="34" charset="0"/>
            </a:endParaRPr>
          </a:p>
        </p:txBody>
      </p:sp>
      <p:sp>
        <p:nvSpPr>
          <p:cNvPr id="17" name="Rektangel 16">
            <a:extLst>
              <a:ext uri="{FF2B5EF4-FFF2-40B4-BE49-F238E27FC236}">
                <a16:creationId xmlns:a16="http://schemas.microsoft.com/office/drawing/2014/main" id="{4248030F-7031-684A-8AB4-1EFF9E425021}"/>
              </a:ext>
            </a:extLst>
          </p:cNvPr>
          <p:cNvSpPr/>
          <p:nvPr/>
        </p:nvSpPr>
        <p:spPr>
          <a:xfrm>
            <a:off x="2672218" y="3429090"/>
            <a:ext cx="2160000" cy="18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C5878606-F37D-954E-9B2B-D40C9FF8D5A4}"/>
              </a:ext>
            </a:extLst>
          </p:cNvPr>
          <p:cNvSpPr txBox="1"/>
          <p:nvPr/>
        </p:nvSpPr>
        <p:spPr>
          <a:xfrm>
            <a:off x="2845018" y="3715200"/>
            <a:ext cx="1834982" cy="1671291"/>
          </a:xfrm>
          <a:prstGeom prst="rect">
            <a:avLst/>
          </a:prstGeom>
          <a:noFill/>
        </p:spPr>
        <p:txBody>
          <a:bodyPr wrap="square" rtlCol="0">
            <a:spAutoFit/>
          </a:bodyPr>
          <a:lstStyle/>
          <a:p>
            <a:pPr>
              <a:lnSpc>
                <a:spcPts val="1620"/>
              </a:lnSpc>
              <a:spcBef>
                <a:spcPts val="600"/>
              </a:spcBef>
            </a:pPr>
            <a:r>
              <a:rPr lang="sv-SE" sz="1600" b="0" dirty="0">
                <a:solidFill>
                  <a:schemeClr val="accent2"/>
                </a:solidFill>
                <a:latin typeface="Source Sans Pro" panose="020B0503030403020204" pitchFamily="34" charset="0"/>
                <a:ea typeface="Source Sans Pro" panose="020B0503030403020204" pitchFamily="34" charset="0"/>
              </a:rPr>
              <a:t>NÄRINGSLIV</a:t>
            </a:r>
          </a:p>
          <a:p>
            <a:pPr>
              <a:lnSpc>
                <a:spcPts val="1620"/>
              </a:lnSpc>
              <a:spcBef>
                <a:spcPts val="600"/>
              </a:spcBef>
            </a:pPr>
            <a:r>
              <a:rPr lang="sv-SE" sz="1200" b="0" dirty="0">
                <a:latin typeface="Source Sans Pro" panose="020B0503030403020204" pitchFamily="34" charset="0"/>
                <a:ea typeface="Source Sans Pro" panose="020B0503030403020204" pitchFamily="34" charset="0"/>
              </a:rPr>
              <a:t>MLR ska verka för att s</a:t>
            </a:r>
            <a:r>
              <a:rPr lang="sv-SE" sz="1200" dirty="0">
                <a:latin typeface="Source Sans Pro" panose="020B0503030403020204" pitchFamily="34" charset="0"/>
                <a:ea typeface="Source Sans Pro" panose="020B0503030403020204" pitchFamily="34" charset="0"/>
              </a:rPr>
              <a:t>tärka näringslivets konkurrenskraft och skapa förutsättningar för fler jobb. </a:t>
            </a:r>
          </a:p>
          <a:p>
            <a:pPr>
              <a:lnSpc>
                <a:spcPts val="1620"/>
              </a:lnSpc>
              <a:spcBef>
                <a:spcPts val="600"/>
              </a:spcBef>
            </a:pPr>
            <a:endParaRPr lang="sv-SE" sz="1200" b="0" dirty="0">
              <a:latin typeface="Source Sans Pro" panose="020B0503030403020204" pitchFamily="34" charset="0"/>
              <a:ea typeface="Source Sans Pro" panose="020B0503030403020204" pitchFamily="34" charset="0"/>
            </a:endParaRPr>
          </a:p>
        </p:txBody>
      </p:sp>
      <p:sp>
        <p:nvSpPr>
          <p:cNvPr id="18" name="Rektangel 17">
            <a:extLst>
              <a:ext uri="{FF2B5EF4-FFF2-40B4-BE49-F238E27FC236}">
                <a16:creationId xmlns:a16="http://schemas.microsoft.com/office/drawing/2014/main" id="{15466E66-4229-E447-8A3A-19DCCD0A5761}"/>
              </a:ext>
            </a:extLst>
          </p:cNvPr>
          <p:cNvSpPr/>
          <p:nvPr/>
        </p:nvSpPr>
        <p:spPr>
          <a:xfrm>
            <a:off x="5017948" y="3429090"/>
            <a:ext cx="2160000" cy="18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textruta 20">
            <a:extLst>
              <a:ext uri="{FF2B5EF4-FFF2-40B4-BE49-F238E27FC236}">
                <a16:creationId xmlns:a16="http://schemas.microsoft.com/office/drawing/2014/main" id="{56345304-4185-1944-8D9D-66490B4451CB}"/>
              </a:ext>
            </a:extLst>
          </p:cNvPr>
          <p:cNvSpPr txBox="1"/>
          <p:nvPr/>
        </p:nvSpPr>
        <p:spPr>
          <a:xfrm>
            <a:off x="5190748" y="3715200"/>
            <a:ext cx="1843652" cy="1389163"/>
          </a:xfrm>
          <a:prstGeom prst="rect">
            <a:avLst/>
          </a:prstGeom>
          <a:noFill/>
        </p:spPr>
        <p:txBody>
          <a:bodyPr wrap="square" rtlCol="0">
            <a:spAutoFit/>
          </a:bodyPr>
          <a:lstStyle/>
          <a:p>
            <a:pPr>
              <a:lnSpc>
                <a:spcPts val="1620"/>
              </a:lnSpc>
              <a:spcBef>
                <a:spcPts val="600"/>
              </a:spcBef>
            </a:pPr>
            <a:r>
              <a:rPr lang="sv-SE" sz="1600" b="0" dirty="0">
                <a:solidFill>
                  <a:schemeClr val="accent2"/>
                </a:solidFill>
                <a:latin typeface="Source Sans Pro" panose="020B0503030403020204" pitchFamily="34" charset="0"/>
                <a:ea typeface="Source Sans Pro" panose="020B0503030403020204" pitchFamily="34" charset="0"/>
              </a:rPr>
              <a:t>ARBETSMARKNAD</a:t>
            </a:r>
          </a:p>
          <a:p>
            <a:pPr>
              <a:lnSpc>
                <a:spcPts val="1620"/>
              </a:lnSpc>
              <a:spcBef>
                <a:spcPts val="600"/>
              </a:spcBef>
            </a:pPr>
            <a:r>
              <a:rPr lang="sv-SE" sz="1200" dirty="0">
                <a:latin typeface="Source Sans Pro" panose="020B0503030403020204" pitchFamily="34" charset="0"/>
                <a:ea typeface="Source Sans Pro" panose="020B0503030403020204" pitchFamily="34" charset="0"/>
              </a:rPr>
              <a:t>MLR ska driva frågor som säkerställer kompetens-försörjning och tillgång på framtida arbetskraft inom kommunerna.</a:t>
            </a:r>
          </a:p>
        </p:txBody>
      </p:sp>
      <p:sp>
        <p:nvSpPr>
          <p:cNvPr id="19" name="Rektangel 18">
            <a:extLst>
              <a:ext uri="{FF2B5EF4-FFF2-40B4-BE49-F238E27FC236}">
                <a16:creationId xmlns:a16="http://schemas.microsoft.com/office/drawing/2014/main" id="{624E897F-8242-0146-A6D7-72AB86908C23}"/>
              </a:ext>
            </a:extLst>
          </p:cNvPr>
          <p:cNvSpPr/>
          <p:nvPr/>
        </p:nvSpPr>
        <p:spPr>
          <a:xfrm>
            <a:off x="7374773" y="3429090"/>
            <a:ext cx="2160000" cy="18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textruta 21">
            <a:extLst>
              <a:ext uri="{FF2B5EF4-FFF2-40B4-BE49-F238E27FC236}">
                <a16:creationId xmlns:a16="http://schemas.microsoft.com/office/drawing/2014/main" id="{A1AF2468-8A1D-034D-8229-4EBBB7BCD36D}"/>
              </a:ext>
            </a:extLst>
          </p:cNvPr>
          <p:cNvSpPr txBox="1"/>
          <p:nvPr/>
        </p:nvSpPr>
        <p:spPr>
          <a:xfrm>
            <a:off x="7547573" y="3715200"/>
            <a:ext cx="1814400" cy="1671291"/>
          </a:xfrm>
          <a:prstGeom prst="rect">
            <a:avLst/>
          </a:prstGeom>
          <a:noFill/>
        </p:spPr>
        <p:txBody>
          <a:bodyPr wrap="square" rtlCol="0">
            <a:spAutoFit/>
          </a:bodyPr>
          <a:lstStyle/>
          <a:p>
            <a:pPr>
              <a:lnSpc>
                <a:spcPts val="1620"/>
              </a:lnSpc>
              <a:spcBef>
                <a:spcPts val="600"/>
              </a:spcBef>
            </a:pPr>
            <a:r>
              <a:rPr lang="sv-SE" sz="1600" b="0" dirty="0">
                <a:solidFill>
                  <a:schemeClr val="accent2"/>
                </a:solidFill>
                <a:latin typeface="Source Sans Pro" panose="020B0503030403020204" pitchFamily="34" charset="0"/>
                <a:ea typeface="Source Sans Pro" panose="020B0503030403020204" pitchFamily="34" charset="0"/>
              </a:rPr>
              <a:t>INFRASTRUKTUR</a:t>
            </a:r>
          </a:p>
          <a:p>
            <a:pPr>
              <a:lnSpc>
                <a:spcPts val="1620"/>
              </a:lnSpc>
              <a:spcBef>
                <a:spcPts val="600"/>
              </a:spcBef>
            </a:pPr>
            <a:r>
              <a:rPr lang="sv-SE" sz="1200" dirty="0">
                <a:latin typeface="Source Sans Pro" panose="020B0503030403020204" pitchFamily="34" charset="0"/>
                <a:ea typeface="Source Sans Pro" panose="020B0503030403020204" pitchFamily="34" charset="0"/>
              </a:rPr>
              <a:t>MLR ska fördjupa samarbetet mellan kommunerna utifrån tre centrala infrastrukturella strategier.</a:t>
            </a:r>
          </a:p>
          <a:p>
            <a:pPr>
              <a:lnSpc>
                <a:spcPts val="1620"/>
              </a:lnSpc>
              <a:spcBef>
                <a:spcPts val="600"/>
              </a:spcBef>
            </a:pPr>
            <a:endParaRPr lang="sv-SE" sz="1200" b="0" dirty="0">
              <a:latin typeface="Source Sans Pro" panose="020B0503030403020204" pitchFamily="34" charset="0"/>
              <a:ea typeface="Source Sans Pro" panose="020B0503030403020204" pitchFamily="34" charset="0"/>
            </a:endParaRPr>
          </a:p>
        </p:txBody>
      </p:sp>
      <p:sp>
        <p:nvSpPr>
          <p:cNvPr id="20" name="Rektangel 19">
            <a:extLst>
              <a:ext uri="{FF2B5EF4-FFF2-40B4-BE49-F238E27FC236}">
                <a16:creationId xmlns:a16="http://schemas.microsoft.com/office/drawing/2014/main" id="{4B458940-ADF8-D34F-907E-BC92FA561393}"/>
              </a:ext>
            </a:extLst>
          </p:cNvPr>
          <p:cNvSpPr/>
          <p:nvPr/>
        </p:nvSpPr>
        <p:spPr>
          <a:xfrm>
            <a:off x="9722450" y="3429090"/>
            <a:ext cx="2160000" cy="18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textruta 22">
            <a:extLst>
              <a:ext uri="{FF2B5EF4-FFF2-40B4-BE49-F238E27FC236}">
                <a16:creationId xmlns:a16="http://schemas.microsoft.com/office/drawing/2014/main" id="{1A68C6AE-CF19-9647-A67C-B151D7FCC8DD}"/>
              </a:ext>
            </a:extLst>
          </p:cNvPr>
          <p:cNvSpPr txBox="1"/>
          <p:nvPr/>
        </p:nvSpPr>
        <p:spPr>
          <a:xfrm>
            <a:off x="9895250" y="3715200"/>
            <a:ext cx="1898350" cy="1389163"/>
          </a:xfrm>
          <a:prstGeom prst="rect">
            <a:avLst/>
          </a:prstGeom>
          <a:noFill/>
        </p:spPr>
        <p:txBody>
          <a:bodyPr wrap="square" rtlCol="0">
            <a:spAutoFit/>
          </a:bodyPr>
          <a:lstStyle/>
          <a:p>
            <a:pPr>
              <a:lnSpc>
                <a:spcPts val="1620"/>
              </a:lnSpc>
              <a:spcBef>
                <a:spcPts val="600"/>
              </a:spcBef>
            </a:pPr>
            <a:r>
              <a:rPr lang="sv-SE" sz="1600" b="0" dirty="0">
                <a:solidFill>
                  <a:schemeClr val="accent2"/>
                </a:solidFill>
                <a:latin typeface="Source Sans Pro" panose="020B0503030403020204" pitchFamily="34" charset="0"/>
                <a:ea typeface="Source Sans Pro" panose="020B0503030403020204" pitchFamily="34" charset="0"/>
              </a:rPr>
              <a:t>DIGITALISERING</a:t>
            </a:r>
          </a:p>
          <a:p>
            <a:pPr>
              <a:lnSpc>
                <a:spcPts val="1620"/>
              </a:lnSpc>
              <a:spcBef>
                <a:spcPts val="600"/>
              </a:spcBef>
            </a:pPr>
            <a:r>
              <a:rPr lang="sv-SE" sz="1200" dirty="0">
                <a:latin typeface="Source Sans Pro" panose="020B0503030403020204" pitchFamily="34" charset="0"/>
                <a:ea typeface="Source Sans Pro" panose="020B0503030403020204" pitchFamily="34" charset="0"/>
              </a:rPr>
              <a:t>MLR ska medverka till utvecklingen av gemensamma digitala lösningar inom kommunerna.</a:t>
            </a:r>
            <a:endParaRPr lang="sv-SE" sz="1200" b="0" dirty="0">
              <a:latin typeface="Source Sans Pro" panose="020B0503030403020204" pitchFamily="34" charset="0"/>
              <a:ea typeface="Source Sans Pro" panose="020B0503030403020204" pitchFamily="34" charset="0"/>
            </a:endParaRPr>
          </a:p>
        </p:txBody>
      </p:sp>
      <p:pic>
        <p:nvPicPr>
          <p:cNvPr id="5" name="Platshållare för innehåll 4" descr="En bild som visar gräs, objekt, utomhus, väderkvarn&#10;&#10;Automatiskt genererad beskrivning">
            <a:extLst>
              <a:ext uri="{FF2B5EF4-FFF2-40B4-BE49-F238E27FC236}">
                <a16:creationId xmlns:a16="http://schemas.microsoft.com/office/drawing/2014/main" id="{16F433BD-EC9B-BF4E-A305-EAC4932E524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17340" y="2353142"/>
            <a:ext cx="2160000" cy="1075858"/>
          </a:xfrm>
        </p:spPr>
      </p:pic>
      <p:pic>
        <p:nvPicPr>
          <p:cNvPr id="9" name="Bildobjekt 8" descr="En bild som visar utomhus, byggnad, metall, sitter&#10;&#10;Automatiskt genererad beskrivning">
            <a:extLst>
              <a:ext uri="{FF2B5EF4-FFF2-40B4-BE49-F238E27FC236}">
                <a16:creationId xmlns:a16="http://schemas.microsoft.com/office/drawing/2014/main" id="{B4E51101-000B-B74D-B513-B40FA4C343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8618" y="2353140"/>
            <a:ext cx="2160000" cy="1075857"/>
          </a:xfrm>
          <a:prstGeom prst="rect">
            <a:avLst/>
          </a:prstGeom>
        </p:spPr>
      </p:pic>
      <p:pic>
        <p:nvPicPr>
          <p:cNvPr id="11" name="Bildobjekt 10" descr="En bild som visar byggnad, grupp, skidåkning, personer&#10;&#10;Automatiskt genererad beskrivning">
            <a:extLst>
              <a:ext uri="{FF2B5EF4-FFF2-40B4-BE49-F238E27FC236}">
                <a16:creationId xmlns:a16="http://schemas.microsoft.com/office/drawing/2014/main" id="{0C3ECE35-2111-C140-A817-4C2027ADD68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19895" y="2352882"/>
            <a:ext cx="2160000" cy="1075857"/>
          </a:xfrm>
          <a:prstGeom prst="rect">
            <a:avLst/>
          </a:prstGeom>
        </p:spPr>
      </p:pic>
      <p:pic>
        <p:nvPicPr>
          <p:cNvPr id="7" name="Bildobjekt 6" descr="En bild som visar väg, utomhus, busshållplats, byggnad&#10;&#10;Automatiskt genererad beskrivning">
            <a:extLst>
              <a:ext uri="{FF2B5EF4-FFF2-40B4-BE49-F238E27FC236}">
                <a16:creationId xmlns:a16="http://schemas.microsoft.com/office/drawing/2014/main" id="{94C328C2-324E-9A42-BA5C-03CE651A62BB}"/>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a:ext>
            </a:extLst>
          </a:blip>
          <a:srcRect/>
          <a:stretch/>
        </p:blipFill>
        <p:spPr>
          <a:xfrm>
            <a:off x="7371172" y="2353142"/>
            <a:ext cx="2160000" cy="1075597"/>
          </a:xfrm>
          <a:prstGeom prst="rect">
            <a:avLst/>
          </a:prstGeom>
        </p:spPr>
      </p:pic>
      <p:pic>
        <p:nvPicPr>
          <p:cNvPr id="14" name="Bildobjekt 13" descr="En bild som visar inomhus, bärbar dator, dator, person&#10;&#10;Automatiskt genererad beskrivning">
            <a:extLst>
              <a:ext uri="{FF2B5EF4-FFF2-40B4-BE49-F238E27FC236}">
                <a16:creationId xmlns:a16="http://schemas.microsoft.com/office/drawing/2014/main" id="{95C786A1-FA99-114B-9835-0186C87B18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22450" y="2353142"/>
            <a:ext cx="2160000" cy="1075597"/>
          </a:xfrm>
          <a:prstGeom prst="rect">
            <a:avLst/>
          </a:prstGeom>
        </p:spPr>
      </p:pic>
    </p:spTree>
    <p:extLst>
      <p:ext uri="{BB962C8B-B14F-4D97-AF65-F5344CB8AC3E}">
        <p14:creationId xmlns:p14="http://schemas.microsoft.com/office/powerpoint/2010/main" val="33566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descr="En bild som visar utomhus, objekt, väderkvarn, gräs&#10;&#10;Automatiskt genererad beskrivning">
            <a:extLst>
              <a:ext uri="{FF2B5EF4-FFF2-40B4-BE49-F238E27FC236}">
                <a16:creationId xmlns:a16="http://schemas.microsoft.com/office/drawing/2014/main" id="{0B102367-06B4-5D44-9911-86513603AD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6613" y="-3702"/>
            <a:ext cx="6275387" cy="6858001"/>
          </a:xfrm>
          <a:prstGeom prst="rect">
            <a:avLst/>
          </a:prstGeom>
        </p:spPr>
      </p:pic>
      <p:sp>
        <p:nvSpPr>
          <p:cNvPr id="13" name="Platshållare för innehåll 12">
            <a:extLst>
              <a:ext uri="{FF2B5EF4-FFF2-40B4-BE49-F238E27FC236}">
                <a16:creationId xmlns:a16="http://schemas.microsoft.com/office/drawing/2014/main" id="{249B2900-38FC-F746-A0BC-CE3E54A9FD4C}"/>
              </a:ext>
            </a:extLst>
          </p:cNvPr>
          <p:cNvSpPr>
            <a:spLocks noGrp="1"/>
          </p:cNvSpPr>
          <p:nvPr>
            <p:ph idx="1"/>
          </p:nvPr>
        </p:nvSpPr>
        <p:spPr>
          <a:xfrm>
            <a:off x="1035504" y="3440797"/>
            <a:ext cx="3553121" cy="1698096"/>
          </a:xfrm>
        </p:spPr>
        <p:txBody>
          <a:bodyPr>
            <a:normAutofit/>
          </a:bodyPr>
          <a:lstStyle/>
          <a:p>
            <a:pPr marL="0" indent="0">
              <a:buNone/>
            </a:pPr>
            <a:r>
              <a:rPr lang="sv-SE" sz="2400" dirty="0">
                <a:solidFill>
                  <a:schemeClr val="tx2"/>
                </a:solidFill>
              </a:rPr>
              <a:t>Mycket arbete kring agenda 2030 kvarstår men </a:t>
            </a:r>
            <a:r>
              <a:rPr lang="sv-SE" sz="2400" dirty="0" err="1">
                <a:solidFill>
                  <a:schemeClr val="tx2"/>
                </a:solidFill>
              </a:rPr>
              <a:t>MalmöLundregionen</a:t>
            </a:r>
            <a:r>
              <a:rPr lang="sv-SE" sz="2400" dirty="0">
                <a:solidFill>
                  <a:schemeClr val="tx2"/>
                </a:solidFill>
              </a:rPr>
              <a:t> är på god väg.</a:t>
            </a:r>
          </a:p>
          <a:p>
            <a:pPr marL="0" indent="0">
              <a:buNone/>
            </a:pPr>
            <a:endParaRPr lang="sv-SE" sz="2400" dirty="0">
              <a:solidFill>
                <a:schemeClr val="tx2"/>
              </a:solidFill>
            </a:endParaRPr>
          </a:p>
        </p:txBody>
      </p:sp>
      <p:sp>
        <p:nvSpPr>
          <p:cNvPr id="3" name="Rubrik 2">
            <a:extLst>
              <a:ext uri="{FF2B5EF4-FFF2-40B4-BE49-F238E27FC236}">
                <a16:creationId xmlns:a16="http://schemas.microsoft.com/office/drawing/2014/main" id="{B353D336-D9EE-C740-BCAE-903C7A2A70D4}"/>
              </a:ext>
            </a:extLst>
          </p:cNvPr>
          <p:cNvSpPr>
            <a:spLocks noGrp="1"/>
          </p:cNvSpPr>
          <p:nvPr>
            <p:ph type="title"/>
          </p:nvPr>
        </p:nvSpPr>
        <p:spPr>
          <a:xfrm>
            <a:off x="1035504" y="1432351"/>
            <a:ext cx="3553121" cy="1485900"/>
          </a:xfrm>
        </p:spPr>
        <p:txBody>
          <a:bodyPr>
            <a:noAutofit/>
          </a:bodyPr>
          <a:lstStyle/>
          <a:p>
            <a:pPr>
              <a:lnSpc>
                <a:spcPct val="90000"/>
              </a:lnSpc>
            </a:pPr>
            <a:r>
              <a:rPr lang="sv-SE" sz="2000" dirty="0"/>
              <a:t>Klimat &amp; miljö:</a:t>
            </a:r>
            <a:br>
              <a:rPr lang="sv-SE" sz="2000" dirty="0"/>
            </a:br>
            <a:br>
              <a:rPr lang="sv-SE" sz="1000" dirty="0"/>
            </a:br>
            <a:r>
              <a:rPr lang="sv-SE" dirty="0">
                <a:solidFill>
                  <a:schemeClr val="accent1"/>
                </a:solidFill>
              </a:rPr>
              <a:t>Hållbarhet </a:t>
            </a:r>
            <a:br>
              <a:rPr lang="sv-SE" dirty="0">
                <a:solidFill>
                  <a:schemeClr val="accent1"/>
                </a:solidFill>
              </a:rPr>
            </a:br>
            <a:r>
              <a:rPr lang="sv-SE" dirty="0">
                <a:solidFill>
                  <a:schemeClr val="accent1"/>
                </a:solidFill>
              </a:rPr>
              <a:t>i fokus</a:t>
            </a:r>
          </a:p>
        </p:txBody>
      </p:sp>
      <p:sp>
        <p:nvSpPr>
          <p:cNvPr id="11" name="Ellips 10">
            <a:extLst>
              <a:ext uri="{FF2B5EF4-FFF2-40B4-BE49-F238E27FC236}">
                <a16:creationId xmlns:a16="http://schemas.microsoft.com/office/drawing/2014/main" id="{82EF4387-4F4D-B444-A91D-8F3065A2E166}"/>
              </a:ext>
            </a:extLst>
          </p:cNvPr>
          <p:cNvSpPr/>
          <p:nvPr/>
        </p:nvSpPr>
        <p:spPr>
          <a:xfrm>
            <a:off x="9566573" y="723368"/>
            <a:ext cx="2080800" cy="2080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accent1"/>
                </a:solidFill>
                <a:latin typeface="Bebas Neue" panose="020B0606020202050201" pitchFamily="34" charset="77"/>
              </a:rPr>
              <a:t>80 %</a:t>
            </a:r>
          </a:p>
          <a:p>
            <a:pPr algn="ctr"/>
            <a:r>
              <a:rPr lang="sv-SE" sz="1400" dirty="0">
                <a:solidFill>
                  <a:schemeClr val="accent1"/>
                </a:solidFill>
                <a:latin typeface="Bebas Neue" panose="020B0606020202050201" pitchFamily="34" charset="77"/>
              </a:rPr>
              <a:t>Målet för Minskning av CO</a:t>
            </a:r>
            <a:r>
              <a:rPr lang="sv-SE" sz="1400" baseline="-25000" dirty="0">
                <a:solidFill>
                  <a:schemeClr val="accent1"/>
                </a:solidFill>
                <a:latin typeface="Bebas Neue" panose="020B0606020202050201" pitchFamily="34" charset="77"/>
              </a:rPr>
              <a:t>2</a:t>
            </a:r>
            <a:r>
              <a:rPr lang="sv-SE" sz="1400" dirty="0">
                <a:solidFill>
                  <a:schemeClr val="accent1"/>
                </a:solidFill>
                <a:latin typeface="Bebas Neue" panose="020B0606020202050201" pitchFamily="34" charset="77"/>
              </a:rPr>
              <a:t>-Utsläpp </a:t>
            </a:r>
          </a:p>
          <a:p>
            <a:pPr algn="ctr"/>
            <a:r>
              <a:rPr lang="sv-SE" sz="1400" dirty="0">
                <a:solidFill>
                  <a:schemeClr val="accent1"/>
                </a:solidFill>
                <a:latin typeface="Bebas Neue" panose="020B0606020202050201" pitchFamily="34" charset="77"/>
              </a:rPr>
              <a:t>till 2030</a:t>
            </a:r>
          </a:p>
        </p:txBody>
      </p:sp>
      <p:pic>
        <p:nvPicPr>
          <p:cNvPr id="18" name="Bildobjekt 17">
            <a:extLst>
              <a:ext uri="{FF2B5EF4-FFF2-40B4-BE49-F238E27FC236}">
                <a16:creationId xmlns:a16="http://schemas.microsoft.com/office/drawing/2014/main" id="{9972AF41-5D51-E249-B7ED-7EB86CEFA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5253" y="6193658"/>
            <a:ext cx="1022120" cy="331932"/>
          </a:xfrm>
          <a:prstGeom prst="rect">
            <a:avLst/>
          </a:prstGeom>
        </p:spPr>
      </p:pic>
    </p:spTree>
    <p:extLst>
      <p:ext uri="{BB962C8B-B14F-4D97-AF65-F5344CB8AC3E}">
        <p14:creationId xmlns:p14="http://schemas.microsoft.com/office/powerpoint/2010/main" val="14265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båt, fartyg, vatten&#10;&#10;Automatiskt genererad beskrivning">
            <a:extLst>
              <a:ext uri="{FF2B5EF4-FFF2-40B4-BE49-F238E27FC236}">
                <a16:creationId xmlns:a16="http://schemas.microsoft.com/office/drawing/2014/main" id="{09349A77-3C91-D54C-B081-32288627A8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6613" y="1"/>
            <a:ext cx="6275387" cy="6857999"/>
          </a:xfrm>
          <a:prstGeom prst="rect">
            <a:avLst/>
          </a:prstGeom>
        </p:spPr>
      </p:pic>
      <p:sp>
        <p:nvSpPr>
          <p:cNvPr id="13" name="Platshållare för innehåll 12">
            <a:extLst>
              <a:ext uri="{FF2B5EF4-FFF2-40B4-BE49-F238E27FC236}">
                <a16:creationId xmlns:a16="http://schemas.microsoft.com/office/drawing/2014/main" id="{249B2900-38FC-F746-A0BC-CE3E54A9FD4C}"/>
              </a:ext>
            </a:extLst>
          </p:cNvPr>
          <p:cNvSpPr>
            <a:spLocks noGrp="1"/>
          </p:cNvSpPr>
          <p:nvPr>
            <p:ph idx="1"/>
          </p:nvPr>
        </p:nvSpPr>
        <p:spPr>
          <a:xfrm>
            <a:off x="1035504" y="3440797"/>
            <a:ext cx="3634467" cy="1698096"/>
          </a:xfrm>
        </p:spPr>
        <p:txBody>
          <a:bodyPr>
            <a:normAutofit/>
          </a:bodyPr>
          <a:lstStyle/>
          <a:p>
            <a:pPr marL="0" indent="0">
              <a:buNone/>
            </a:pPr>
            <a:r>
              <a:rPr lang="sv-SE" sz="2400" dirty="0">
                <a:solidFill>
                  <a:schemeClr val="tx2"/>
                </a:solidFill>
              </a:rPr>
              <a:t>Ökad etablering av </a:t>
            </a:r>
            <a:br>
              <a:rPr lang="sv-SE" sz="2400" dirty="0">
                <a:solidFill>
                  <a:schemeClr val="tx2"/>
                </a:solidFill>
              </a:rPr>
            </a:br>
            <a:r>
              <a:rPr lang="sv-SE" sz="2400" dirty="0">
                <a:solidFill>
                  <a:schemeClr val="tx2"/>
                </a:solidFill>
              </a:rPr>
              <a:t>globala företag inom </a:t>
            </a:r>
            <a:r>
              <a:rPr lang="sv-SE" sz="2400" dirty="0" err="1">
                <a:solidFill>
                  <a:schemeClr val="tx2"/>
                </a:solidFill>
              </a:rPr>
              <a:t>MalmöLundregionen</a:t>
            </a:r>
            <a:r>
              <a:rPr lang="sv-SE" sz="2400" dirty="0">
                <a:solidFill>
                  <a:schemeClr val="tx2"/>
                </a:solidFill>
              </a:rPr>
              <a:t> under de senaste 20 åren.</a:t>
            </a:r>
          </a:p>
        </p:txBody>
      </p:sp>
      <p:sp>
        <p:nvSpPr>
          <p:cNvPr id="11" name="Ellips 10">
            <a:extLst>
              <a:ext uri="{FF2B5EF4-FFF2-40B4-BE49-F238E27FC236}">
                <a16:creationId xmlns:a16="http://schemas.microsoft.com/office/drawing/2014/main" id="{82EF4387-4F4D-B444-A91D-8F3065A2E166}"/>
              </a:ext>
            </a:extLst>
          </p:cNvPr>
          <p:cNvSpPr/>
          <p:nvPr/>
        </p:nvSpPr>
        <p:spPr>
          <a:xfrm>
            <a:off x="9556163" y="717590"/>
            <a:ext cx="2080800" cy="2080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accent1"/>
                </a:solidFill>
                <a:latin typeface="Bebas Neue" panose="020B0606020202050201" pitchFamily="34" charset="77"/>
              </a:rPr>
              <a:t>95 000</a:t>
            </a:r>
          </a:p>
          <a:p>
            <a:pPr algn="ctr"/>
            <a:r>
              <a:rPr lang="sv-SE" sz="1400" dirty="0">
                <a:solidFill>
                  <a:schemeClr val="accent1"/>
                </a:solidFill>
                <a:latin typeface="Bebas Neue" panose="020B0606020202050201" pitchFamily="34" charset="77"/>
              </a:rPr>
              <a:t>Nya jobb i malmölundregionen sedan 1998</a:t>
            </a:r>
          </a:p>
        </p:txBody>
      </p:sp>
      <p:pic>
        <p:nvPicPr>
          <p:cNvPr id="9" name="Bildobjekt 8" descr="En bild som visar ritning, tallrik&#10;&#10;Automatiskt genererad beskrivning">
            <a:extLst>
              <a:ext uri="{FF2B5EF4-FFF2-40B4-BE49-F238E27FC236}">
                <a16:creationId xmlns:a16="http://schemas.microsoft.com/office/drawing/2014/main" id="{B7CBE4F5-03E7-C14B-B222-FC7660A667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5253" y="6191740"/>
            <a:ext cx="1022120" cy="367325"/>
          </a:xfrm>
          <a:prstGeom prst="rect">
            <a:avLst/>
          </a:prstGeom>
        </p:spPr>
      </p:pic>
      <p:sp>
        <p:nvSpPr>
          <p:cNvPr id="7" name="Rubrik 2">
            <a:extLst>
              <a:ext uri="{FF2B5EF4-FFF2-40B4-BE49-F238E27FC236}">
                <a16:creationId xmlns:a16="http://schemas.microsoft.com/office/drawing/2014/main" id="{0CB397B0-7D73-D04B-9196-1622584857BD}"/>
              </a:ext>
            </a:extLst>
          </p:cNvPr>
          <p:cNvSpPr txBox="1">
            <a:spLocks/>
          </p:cNvSpPr>
          <p:nvPr/>
        </p:nvSpPr>
        <p:spPr>
          <a:xfrm>
            <a:off x="1035504" y="1432351"/>
            <a:ext cx="3553121" cy="1485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Bebas Neue" panose="020B0606020202050201" pitchFamily="34" charset="77"/>
                <a:ea typeface="+mj-ea"/>
                <a:cs typeface="+mj-cs"/>
              </a:defRPr>
            </a:lvl1pPr>
          </a:lstStyle>
          <a:p>
            <a:r>
              <a:rPr lang="sv-SE" sz="2000" dirty="0"/>
              <a:t>Näringsliv:</a:t>
            </a:r>
            <a:br>
              <a:rPr lang="sv-SE" sz="2000" dirty="0"/>
            </a:br>
            <a:br>
              <a:rPr lang="sv-SE" sz="1000" dirty="0"/>
            </a:br>
            <a:r>
              <a:rPr lang="sv-SE" dirty="0"/>
              <a:t>Näringslivet levererar</a:t>
            </a:r>
          </a:p>
        </p:txBody>
      </p:sp>
    </p:spTree>
    <p:extLst>
      <p:ext uri="{BB962C8B-B14F-4D97-AF65-F5344CB8AC3E}">
        <p14:creationId xmlns:p14="http://schemas.microsoft.com/office/powerpoint/2010/main" val="148244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byggnad, utomhus, person, gata&#10;&#10;Automatiskt genererad beskrivning">
            <a:extLst>
              <a:ext uri="{FF2B5EF4-FFF2-40B4-BE49-F238E27FC236}">
                <a16:creationId xmlns:a16="http://schemas.microsoft.com/office/drawing/2014/main" id="{EE5F4D3D-67E8-DB41-BD46-C8DBF66C8C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6613" y="-1"/>
            <a:ext cx="6275388" cy="6932815"/>
          </a:xfrm>
          <a:prstGeom prst="rect">
            <a:avLst/>
          </a:prstGeom>
        </p:spPr>
      </p:pic>
      <p:sp>
        <p:nvSpPr>
          <p:cNvPr id="13" name="Platshållare för innehåll 12">
            <a:extLst>
              <a:ext uri="{FF2B5EF4-FFF2-40B4-BE49-F238E27FC236}">
                <a16:creationId xmlns:a16="http://schemas.microsoft.com/office/drawing/2014/main" id="{249B2900-38FC-F746-A0BC-CE3E54A9FD4C}"/>
              </a:ext>
            </a:extLst>
          </p:cNvPr>
          <p:cNvSpPr>
            <a:spLocks noGrp="1"/>
          </p:cNvSpPr>
          <p:nvPr>
            <p:ph idx="1"/>
          </p:nvPr>
        </p:nvSpPr>
        <p:spPr>
          <a:xfrm>
            <a:off x="1035504" y="3440797"/>
            <a:ext cx="3601810" cy="1698096"/>
          </a:xfrm>
        </p:spPr>
        <p:txBody>
          <a:bodyPr>
            <a:normAutofit/>
          </a:bodyPr>
          <a:lstStyle/>
          <a:p>
            <a:pPr marL="0" indent="0">
              <a:buNone/>
            </a:pPr>
            <a:r>
              <a:rPr lang="sv-SE" sz="2400" dirty="0">
                <a:solidFill>
                  <a:schemeClr val="tx2"/>
                </a:solidFill>
              </a:rPr>
              <a:t>Sysselsättningsgraden inom </a:t>
            </a:r>
            <a:r>
              <a:rPr lang="sv-SE" sz="2400" dirty="0" err="1">
                <a:solidFill>
                  <a:schemeClr val="tx2"/>
                </a:solidFill>
              </a:rPr>
              <a:t>MalmöLundregionen</a:t>
            </a:r>
            <a:r>
              <a:rPr lang="sv-SE" sz="2400" dirty="0">
                <a:solidFill>
                  <a:schemeClr val="tx2"/>
                </a:solidFill>
              </a:rPr>
              <a:t> ökar men arbetslösheten är fortsatt hög.</a:t>
            </a:r>
          </a:p>
        </p:txBody>
      </p:sp>
      <p:sp>
        <p:nvSpPr>
          <p:cNvPr id="11" name="Ellips 10">
            <a:extLst>
              <a:ext uri="{FF2B5EF4-FFF2-40B4-BE49-F238E27FC236}">
                <a16:creationId xmlns:a16="http://schemas.microsoft.com/office/drawing/2014/main" id="{82EF4387-4F4D-B444-A91D-8F3065A2E166}"/>
              </a:ext>
            </a:extLst>
          </p:cNvPr>
          <p:cNvSpPr/>
          <p:nvPr/>
        </p:nvSpPr>
        <p:spPr>
          <a:xfrm>
            <a:off x="9556163" y="723367"/>
            <a:ext cx="2080800" cy="2080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solidFill>
                  <a:schemeClr val="accent1"/>
                </a:solidFill>
                <a:latin typeface="Bebas Neue" panose="020B0606020202050201" pitchFamily="34" charset="77"/>
              </a:rPr>
              <a:t>15 %</a:t>
            </a:r>
          </a:p>
          <a:p>
            <a:pPr algn="ctr"/>
            <a:r>
              <a:rPr lang="sv-SE" sz="1400" dirty="0">
                <a:solidFill>
                  <a:schemeClr val="accent1"/>
                </a:solidFill>
                <a:latin typeface="Bebas Neue" panose="020B0606020202050201" pitchFamily="34" charset="77"/>
              </a:rPr>
              <a:t>Tillväxt under de senaste 10 åren</a:t>
            </a:r>
          </a:p>
        </p:txBody>
      </p:sp>
      <p:pic>
        <p:nvPicPr>
          <p:cNvPr id="9" name="Bildobjekt 8" descr="En bild som visar ritning, tallrik&#10;&#10;Automatiskt genererad beskrivning">
            <a:extLst>
              <a:ext uri="{FF2B5EF4-FFF2-40B4-BE49-F238E27FC236}">
                <a16:creationId xmlns:a16="http://schemas.microsoft.com/office/drawing/2014/main" id="{B7CBE4F5-03E7-C14B-B222-FC7660A667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5253" y="6191740"/>
            <a:ext cx="1022120" cy="367325"/>
          </a:xfrm>
          <a:prstGeom prst="rect">
            <a:avLst/>
          </a:prstGeom>
        </p:spPr>
      </p:pic>
      <p:sp>
        <p:nvSpPr>
          <p:cNvPr id="7" name="Rubrik 2">
            <a:extLst>
              <a:ext uri="{FF2B5EF4-FFF2-40B4-BE49-F238E27FC236}">
                <a16:creationId xmlns:a16="http://schemas.microsoft.com/office/drawing/2014/main" id="{F75327DA-49C7-3243-968A-3CF65DAA2BFA}"/>
              </a:ext>
            </a:extLst>
          </p:cNvPr>
          <p:cNvSpPr txBox="1">
            <a:spLocks/>
          </p:cNvSpPr>
          <p:nvPr/>
        </p:nvSpPr>
        <p:spPr>
          <a:xfrm>
            <a:off x="1035504" y="1432351"/>
            <a:ext cx="3553121" cy="1485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Bebas Neue" panose="020B0606020202050201" pitchFamily="34" charset="77"/>
                <a:ea typeface="+mj-ea"/>
                <a:cs typeface="+mj-cs"/>
              </a:defRPr>
            </a:lvl1pPr>
          </a:lstStyle>
          <a:p>
            <a:r>
              <a:rPr lang="sv-SE" sz="2000" dirty="0"/>
              <a:t>Arbetsmarknad:</a:t>
            </a:r>
            <a:br>
              <a:rPr lang="sv-SE" sz="2000" dirty="0"/>
            </a:br>
            <a:br>
              <a:rPr lang="sv-SE" sz="1000" dirty="0"/>
            </a:br>
            <a:r>
              <a:rPr lang="sv-SE" dirty="0"/>
              <a:t>Kontrastrik Arbetsmarknad</a:t>
            </a:r>
          </a:p>
        </p:txBody>
      </p:sp>
    </p:spTree>
    <p:extLst>
      <p:ext uri="{BB962C8B-B14F-4D97-AF65-F5344CB8AC3E}">
        <p14:creationId xmlns:p14="http://schemas.microsoft.com/office/powerpoint/2010/main" val="117348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LR-tema">
  <a:themeElements>
    <a:clrScheme name="MLR">
      <a:dk1>
        <a:srgbClr val="000000"/>
      </a:dk1>
      <a:lt1>
        <a:srgbClr val="FFFFFF"/>
      </a:lt1>
      <a:dk2>
        <a:srgbClr val="000000"/>
      </a:dk2>
      <a:lt2>
        <a:srgbClr val="FFFFFF"/>
      </a:lt2>
      <a:accent1>
        <a:srgbClr val="1A535C"/>
      </a:accent1>
      <a:accent2>
        <a:srgbClr val="1E96A8"/>
      </a:accent2>
      <a:accent3>
        <a:srgbClr val="FCF6E6"/>
      </a:accent3>
      <a:accent4>
        <a:srgbClr val="E7F6F6"/>
      </a:accent4>
      <a:accent5>
        <a:srgbClr val="FFD975"/>
      </a:accent5>
      <a:accent6>
        <a:srgbClr val="C92C53"/>
      </a:accent6>
      <a:hlink>
        <a:srgbClr val="C92C53"/>
      </a:hlink>
      <a:folHlink>
        <a:srgbClr val="1D95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latin typeface="Source Sans Pro" panose="020B0503030403020204" pitchFamily="34" charset="0"/>
            <a:ea typeface="Source Sans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b="0" i="0" dirty="0" smtClean="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42963A0AB3CE4EA4E05DDF8F6225B8" ma:contentTypeVersion="12" ma:contentTypeDescription="Create a new document." ma:contentTypeScope="" ma:versionID="6d3b4dc6e2b3f9c708b52d5ff4164991">
  <xsd:schema xmlns:xsd="http://www.w3.org/2001/XMLSchema" xmlns:xs="http://www.w3.org/2001/XMLSchema" xmlns:p="http://schemas.microsoft.com/office/2006/metadata/properties" xmlns:ns2="8f2e9b1f-4b0e-4d21-8230-5dfd5a9415c5" xmlns:ns3="e76cdae2-07fa-4014-8032-eba1d5036797" targetNamespace="http://schemas.microsoft.com/office/2006/metadata/properties" ma:root="true" ma:fieldsID="cde727f817a575ab60a9b8254b4a3f25" ns2:_="" ns3:_="">
    <xsd:import namespace="8f2e9b1f-4b0e-4d21-8230-5dfd5a9415c5"/>
    <xsd:import namespace="e76cdae2-07fa-4014-8032-eba1d50367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e9b1f-4b0e-4d21-8230-5dfd5a9415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6cdae2-07fa-4014-8032-eba1d50367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4B0E06-340F-470E-B155-6412F2C0D810}"/>
</file>

<file path=customXml/itemProps2.xml><?xml version="1.0" encoding="utf-8"?>
<ds:datastoreItem xmlns:ds="http://schemas.openxmlformats.org/officeDocument/2006/customXml" ds:itemID="{E2B8E763-19E7-4B01-8BD0-ED857FD8F3AD}"/>
</file>

<file path=customXml/itemProps3.xml><?xml version="1.0" encoding="utf-8"?>
<ds:datastoreItem xmlns:ds="http://schemas.openxmlformats.org/officeDocument/2006/customXml" ds:itemID="{045B0BD1-B9C4-47E1-9F0A-BC78B01B63B8}"/>
</file>

<file path=docProps/app.xml><?xml version="1.0" encoding="utf-8"?>
<Properties xmlns="http://schemas.openxmlformats.org/officeDocument/2006/extended-properties" xmlns:vt="http://schemas.openxmlformats.org/officeDocument/2006/docPropsVTypes">
  <TotalTime>63185</TotalTime>
  <Words>2313</Words>
  <Application>Microsoft Macintosh PowerPoint</Application>
  <PresentationFormat>Bredbild</PresentationFormat>
  <Paragraphs>215</Paragraphs>
  <Slides>28</Slides>
  <Notes>16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28</vt:i4>
      </vt:variant>
    </vt:vector>
  </HeadingPairs>
  <TitlesOfParts>
    <vt:vector size="36" baseType="lpstr">
      <vt:lpstr>Arial</vt:lpstr>
      <vt:lpstr>Bebas Neue</vt:lpstr>
      <vt:lpstr>Calibri</vt:lpstr>
      <vt:lpstr>Courier New</vt:lpstr>
      <vt:lpstr>Source Sans Pro</vt:lpstr>
      <vt:lpstr>Systemtypsnitt normalt</vt:lpstr>
      <vt:lpstr>Times New Roman</vt:lpstr>
      <vt:lpstr>MLR-tema</vt:lpstr>
      <vt:lpstr>tolv kommuner – ett mål:  Sveriges bästa livsmiljö</vt:lpstr>
      <vt:lpstr>en Dynamisk  storstadsregion</vt:lpstr>
      <vt:lpstr>Ett Strategiskt  samarbete</vt:lpstr>
      <vt:lpstr>Så här samverkar vi</vt:lpstr>
      <vt:lpstr>PowerPoint-presentation</vt:lpstr>
      <vt:lpstr>Fokusområden för Malmölundregionen</vt:lpstr>
      <vt:lpstr>Klimat &amp; miljö:  Hållbarhet  i fokus</vt:lpstr>
      <vt:lpstr>PowerPoint-presentation</vt:lpstr>
      <vt:lpstr>PowerPoint-presentation</vt:lpstr>
      <vt:lpstr>PowerPoint-presentation</vt:lpstr>
      <vt:lpstr>PowerPoint-presentation</vt:lpstr>
      <vt:lpstr>Organisationen</vt:lpstr>
      <vt:lpstr>PowerPoint-presentation</vt:lpstr>
      <vt:lpstr>PowerPoint-presentation</vt:lpstr>
      <vt:lpstr>Exempelsidor för MLR  Att använda som mallar eller inspiration</vt:lpstr>
      <vt:lpstr>Access till samtliga mallsidor finns i PPT</vt:lpstr>
      <vt:lpstr>Testsida med punktlista</vt:lpstr>
      <vt:lpstr>Testsida med brödtext</vt:lpstr>
      <vt:lpstr>Testsida med två spalter Punktlista</vt:lpstr>
      <vt:lpstr>Bildsida en bild</vt:lpstr>
      <vt:lpstr>Bildsida En bild</vt:lpstr>
      <vt:lpstr>Bildsida två bilder</vt:lpstr>
      <vt:lpstr>Bildsida två bilder</vt:lpstr>
      <vt:lpstr>Rubriksida – Gul bakgrund</vt:lpstr>
      <vt:lpstr>Rubriksida – Grön bakgrund</vt:lpstr>
      <vt:lpstr>Exempel på grafik</vt:lpstr>
      <vt:lpstr>Exempel PÅ diagram</vt:lpstr>
      <vt:lpstr>EXTRA LOGOTYPER + Färgpalett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Elfvin</dc:creator>
  <cp:lastModifiedBy>Hanna Elfvin</cp:lastModifiedBy>
  <cp:revision>74</cp:revision>
  <dcterms:created xsi:type="dcterms:W3CDTF">2020-06-26T09:15:03Z</dcterms:created>
  <dcterms:modified xsi:type="dcterms:W3CDTF">2020-08-16T20:59:59Z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0x0101001042963A0AB3CE4EA4E05DDF8F6225B8</vt:lpwstr>
  </property>
</Properties>
</file>